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태우" initials="김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029" autoAdjust="0"/>
    <p:restoredTop sz="95676" autoAdjust="0"/>
  </p:normalViewPr>
  <p:slideViewPr>
    <p:cSldViewPr snapToGrid="0">
      <p:cViewPr varScale="1">
        <p:scale>
          <a:sx n="100" d="100"/>
          <a:sy n="100" d="100"/>
        </p:scale>
        <p:origin x="552" y="96"/>
      </p:cViewPr>
      <p:guideLst>
        <p:guide orient="horz" pos="2159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commentAuthors" Target="commentAuthors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10.xml.rels><?xml version="1.0" encoding="UTF-8" standalone="yes" ?><Relationships xmlns="http://schemas.openxmlformats.org/package/2006/relationships"><Relationship Id="rId1" Type="http://schemas.microsoft.com/office/2011/relationships/chartStyle" Target="style8.xml"  /><Relationship Id="rId2" Type="http://schemas.microsoft.com/office/2011/relationships/chartColorStyle" Target="colors8.xml"  /><Relationship Id="rId3" Type="http://schemas.openxmlformats.org/officeDocument/2006/relationships/package" Target="../embeddings/oleObject10.xlsx"  /></Relationships>
</file>

<file path=ppt/charts/_rels/chart11.xml.rels><?xml version="1.0" encoding="UTF-8" standalone="yes" ?><Relationships xmlns="http://schemas.openxmlformats.org/package/2006/relationships"><Relationship Id="rId1" Type="http://schemas.microsoft.com/office/2011/relationships/chartStyle" Target="style9.xml"  /><Relationship Id="rId2" Type="http://schemas.microsoft.com/office/2011/relationships/chartColorStyle" Target="colors9.xml"  /><Relationship Id="rId3" Type="http://schemas.openxmlformats.org/officeDocument/2006/relationships/package" Target="../embeddings/oleObject11.xlsx"  /></Relationships>
</file>

<file path=ppt/charts/_rels/chart12.xml.rels><?xml version="1.0" encoding="UTF-8" standalone="yes" ?><Relationships xmlns="http://schemas.openxmlformats.org/package/2006/relationships"><Relationship Id="rId1" Type="http://schemas.microsoft.com/office/2011/relationships/chartStyle" Target="style10.xml"  /><Relationship Id="rId2" Type="http://schemas.microsoft.com/office/2011/relationships/chartColorStyle" Target="colors10.xml"  /><Relationship Id="rId3" Type="http://schemas.openxmlformats.org/officeDocument/2006/relationships/package" Target="../embeddings/oleObject12.xlsx"  /></Relationships>
</file>

<file path=ppt/charts/_rels/chart1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3.xlsx"  /></Relationships>
</file>

<file path=ppt/charts/_rels/chart1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4.xlsx"  /></Relationships>
</file>

<file path=ppt/charts/_rels/chart1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5.xlsx"  /></Relationships>
</file>

<file path=ppt/charts/_rels/chart1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6.xlsx"  /></Relationships>
</file>

<file path=ppt/charts/_rels/chart1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7.xlsx"  /></Relationships>
</file>

<file path=ppt/charts/_rels/chart18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8.xlsx"  /></Relationships>
</file>

<file path=ppt/charts/_rels/chart19.xml.rels><?xml version="1.0" encoding="UTF-8" standalone="yes" ?><Relationships xmlns="http://schemas.openxmlformats.org/package/2006/relationships"><Relationship Id="rId1" Type="http://schemas.microsoft.com/office/2011/relationships/chartStyle" Target="style11.xml"  /><Relationship Id="rId2" Type="http://schemas.microsoft.com/office/2011/relationships/chartColorStyle" Target="colors11.xml"  /><Relationship Id="rId3" Type="http://schemas.openxmlformats.org/officeDocument/2006/relationships/package" Target="../embeddings/oleObject19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_rels/chart20.xml.rels><?xml version="1.0" encoding="UTF-8" standalone="yes" ?><Relationships xmlns="http://schemas.openxmlformats.org/package/2006/relationships"><Relationship Id="rId1" Type="http://schemas.microsoft.com/office/2011/relationships/chartStyle" Target="style12.xml"  /><Relationship Id="rId2" Type="http://schemas.microsoft.com/office/2011/relationships/chartColorStyle" Target="colors12.xml"  /><Relationship Id="rId3" Type="http://schemas.openxmlformats.org/officeDocument/2006/relationships/package" Target="../embeddings/oleObject20.xlsx"  /></Relationships>
</file>

<file path=ppt/charts/_rels/chart21.xml.rels><?xml version="1.0" encoding="UTF-8" standalone="yes" ?><Relationships xmlns="http://schemas.openxmlformats.org/package/2006/relationships"><Relationship Id="rId1" Type="http://schemas.microsoft.com/office/2011/relationships/chartStyle" Target="style13.xml"  /><Relationship Id="rId2" Type="http://schemas.microsoft.com/office/2011/relationships/chartColorStyle" Target="colors13.xml"  /><Relationship Id="rId3" Type="http://schemas.openxmlformats.org/officeDocument/2006/relationships/package" Target="../embeddings/oleObject21.xlsx"  /></Relationships>
</file>

<file path=ppt/charts/_rels/chart22.xml.rels><?xml version="1.0" encoding="UTF-8" standalone="yes" ?><Relationships xmlns="http://schemas.openxmlformats.org/package/2006/relationships"><Relationship Id="rId1" Type="http://schemas.microsoft.com/office/2011/relationships/chartStyle" Target="style14.xml"  /><Relationship Id="rId2" Type="http://schemas.microsoft.com/office/2011/relationships/chartColorStyle" Target="colors14.xml"  /><Relationship Id="rId3" Type="http://schemas.openxmlformats.org/officeDocument/2006/relationships/package" Target="../embeddings/oleObject22.xlsx"  /></Relationships>
</file>

<file path=ppt/charts/_rels/chart23.xml.rels><?xml version="1.0" encoding="UTF-8" standalone="yes" ?><Relationships xmlns="http://schemas.openxmlformats.org/package/2006/relationships"><Relationship Id="rId1" Type="http://schemas.microsoft.com/office/2011/relationships/chartStyle" Target="style15.xml"  /><Relationship Id="rId2" Type="http://schemas.microsoft.com/office/2011/relationships/chartColorStyle" Target="colors15.xml"  /><Relationship Id="rId3" Type="http://schemas.openxmlformats.org/officeDocument/2006/relationships/package" Target="../embeddings/oleObject23.xlsx"  /></Relationships>
</file>

<file path=ppt/charts/_rels/chart24.xml.rels><?xml version="1.0" encoding="UTF-8" standalone="yes" ?><Relationships xmlns="http://schemas.openxmlformats.org/package/2006/relationships"><Relationship Id="rId1" Type="http://schemas.microsoft.com/office/2011/relationships/chartStyle" Target="style16.xml"  /><Relationship Id="rId2" Type="http://schemas.microsoft.com/office/2011/relationships/chartColorStyle" Target="colors16.xml"  /><Relationship Id="rId3" Type="http://schemas.openxmlformats.org/officeDocument/2006/relationships/package" Target="../embeddings/oleObject24.xlsx"  /></Relationships>
</file>

<file path=ppt/charts/_rels/chart25.xml.rels><?xml version="1.0" encoding="UTF-8" standalone="yes" ?><Relationships xmlns="http://schemas.openxmlformats.org/package/2006/relationships"><Relationship Id="rId1" Type="http://schemas.microsoft.com/office/2011/relationships/chartStyle" Target="style17.xml"  /><Relationship Id="rId2" Type="http://schemas.microsoft.com/office/2011/relationships/chartColorStyle" Target="colors17.xml"  /><Relationship Id="rId3" Type="http://schemas.openxmlformats.org/officeDocument/2006/relationships/package" Target="../embeddings/oleObject25.xlsx"  /></Relationships>
</file>

<file path=ppt/charts/_rels/chart3.xml.rels><?xml version="1.0" encoding="UTF-8" standalone="yes" ?><Relationships xmlns="http://schemas.openxmlformats.org/package/2006/relationships"><Relationship Id="rId1" Type="http://schemas.microsoft.com/office/2011/relationships/chartStyle" Target="style3.xml"  /><Relationship Id="rId2" Type="http://schemas.microsoft.com/office/2011/relationships/chartColorStyle" Target="colors3.xml"  /><Relationship Id="rId3" Type="http://schemas.openxmlformats.org/officeDocument/2006/relationships/package" Target="../embeddings/oleObjec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.xlsx"  /></Relationships>
</file>

<file path=ppt/charts/_rels/chart5.xml.rels><?xml version="1.0" encoding="UTF-8" standalone="yes" ?><Relationships xmlns="http://schemas.openxmlformats.org/package/2006/relationships"><Relationship Id="rId1" Type="http://schemas.microsoft.com/office/2011/relationships/chartStyle" Target="style4.xml"  /><Relationship Id="rId2" Type="http://schemas.microsoft.com/office/2011/relationships/chartColorStyle" Target="colors4.xml"  /><Relationship Id="rId3" Type="http://schemas.openxmlformats.org/officeDocument/2006/relationships/package" Target="../embeddings/oleObject5.xlsx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.xlsx"  /></Relationships>
</file>

<file path=ppt/charts/_rels/chart7.xml.rels><?xml version="1.0" encoding="UTF-8" standalone="yes" ?><Relationships xmlns="http://schemas.openxmlformats.org/package/2006/relationships"><Relationship Id="rId1" Type="http://schemas.microsoft.com/office/2011/relationships/chartStyle" Target="style5.xml"  /><Relationship Id="rId2" Type="http://schemas.microsoft.com/office/2011/relationships/chartColorStyle" Target="colors5.xml"  /><Relationship Id="rId3" Type="http://schemas.openxmlformats.org/officeDocument/2006/relationships/package" Target="../embeddings/oleObject7.xlsx"  /></Relationships>
</file>

<file path=ppt/charts/_rels/chart8.xml.rels><?xml version="1.0" encoding="UTF-8" standalone="yes" ?><Relationships xmlns="http://schemas.openxmlformats.org/package/2006/relationships"><Relationship Id="rId1" Type="http://schemas.microsoft.com/office/2011/relationships/chartStyle" Target="style6.xml"  /><Relationship Id="rId2" Type="http://schemas.microsoft.com/office/2011/relationships/chartColorStyle" Target="colors6.xml"  /><Relationship Id="rId3" Type="http://schemas.openxmlformats.org/officeDocument/2006/relationships/package" Target="../embeddings/oleObject8.xlsx"  /></Relationships>
</file>

<file path=ppt/charts/_rels/chart9.xml.rels><?xml version="1.0" encoding="UTF-8" standalone="yes" ?><Relationships xmlns="http://schemas.openxmlformats.org/package/2006/relationships"><Relationship Id="rId1" Type="http://schemas.microsoft.com/office/2011/relationships/chartStyle" Target="style7.xml"  /><Relationship Id="rId2" Type="http://schemas.microsoft.com/office/2011/relationships/chartColorStyle" Target="colors7.xml"  /><Relationship Id="rId3" Type="http://schemas.openxmlformats.org/officeDocument/2006/relationships/package" Target="../embeddings/oleObject9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성별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D-42B5-BAC4-8AC3050DAB79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D-42B5-BAC4-8AC3050DAB79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101063</c:v>
                </c:pt>
                <c:pt idx="1">
                  <c:v>570616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8D-42B5-BAC4-8AC3050DA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C-4ECB-AC81-910510DE108A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C-4ECB-AC81-910510DE108A}"/>
              </c:ext>
            </c:extLst>
          </c:dPt>
          <c:dLbls>
            <c:dLbl>
              <c:idx val="0"/>
              <c:layout>
                <c:manualLayout>
                  <c:x val="0.26493777418728082"/>
                  <c:y val="-7.20369932430958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BC-4ECB-AC81-910510DE108A}"/>
                </c:ext>
              </c:extLst>
            </c:dLbl>
            <c:dLbl>
              <c:idx val="1"/>
              <c:layout>
                <c:manualLayout>
                  <c:x val="-0.22337890764809945"/>
                  <c:y val="-2.5397364481646695E-1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BC-4ECB-AC81-910510DE108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48219</c:v>
                </c:pt>
                <c:pt idx="1">
                  <c:v>233404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BC-4ECB-AC81-910510DE1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E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C4-4D3B-BAD6-D955BE23EDE1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C4-4D3B-BAD6-D955BE23EDE1}"/>
              </c:ext>
            </c:extLst>
          </c:dPt>
          <c:dLbls>
            <c:dLbl>
              <c:idx val="0"/>
              <c:layout>
                <c:manualLayout>
                  <c:x val="0.21646430275871903"/>
                  <c:y val="-5.541309590348974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C4-4D3B-BAD6-D955BE23EDE1}"/>
                </c:ext>
              </c:extLst>
            </c:dLbl>
            <c:dLbl>
              <c:idx val="1"/>
              <c:layout>
                <c:manualLayout>
                  <c:x val="-0.20170537302517"/>
                  <c:y val="5.541309590348872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C4-4D3B-BAD6-D955BE23EDE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11831</c:v>
                </c:pt>
                <c:pt idx="1">
                  <c:v>75949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C4-4D3B-BAD6-D955BE23E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전체 성비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8F-4C63-BF1D-EB1A195980A6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8F-4C63-BF1D-EB1A195980A6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101063</c:v>
                </c:pt>
                <c:pt idx="1">
                  <c:v>570616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8F-4C63-BF1D-EB1A19598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연령 비율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2.980761637451255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3807</c:v>
                </c:pt>
                <c:pt idx="1">
                  <c:v>95297</c:v>
                </c:pt>
                <c:pt idx="2">
                  <c:v>313600</c:v>
                </c:pt>
                <c:pt idx="3">
                  <c:v>216217</c:v>
                </c:pt>
                <c:pt idx="4">
                  <c:v>36624</c:v>
                </c:pt>
                <c:pt idx="5">
                  <c:v>5256</c:v>
                </c:pt>
                <c:pt idx="6">
                  <c:v>846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19-49B1-8461-085C5F5766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667872</c:v>
                </c:pt>
                <c:pt idx="1">
                  <c:v>576382</c:v>
                </c:pt>
                <c:pt idx="2">
                  <c:v>358079</c:v>
                </c:pt>
                <c:pt idx="3">
                  <c:v>455462</c:v>
                </c:pt>
                <c:pt idx="4">
                  <c:v>635055</c:v>
                </c:pt>
                <c:pt idx="5">
                  <c:v>666423</c:v>
                </c:pt>
                <c:pt idx="6">
                  <c:v>670833</c:v>
                </c:pt>
                <c:pt idx="7">
                  <c:v>671647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A19-49B1-8461-085C5F576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7971072"/>
        <c:axId val="147849984"/>
      </c:barChart>
      <c:catAx>
        <c:axId val="147971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849984"/>
        <c:crosses val="autoZero"/>
        <c:auto val="1"/>
        <c:lblAlgn val="ctr"/>
        <c:lblOffset val="100"/>
        <c:noMultiLvlLbl val="0"/>
      </c:catAx>
      <c:valAx>
        <c:axId val="147849984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97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A </a:t>
            </a:r>
            <a:r>
              <a:rPr lang="ko-KR" altLang="en-US" sz="1200" dirty="0"/>
              <a:t>집단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66</c:v>
                </c:pt>
                <c:pt idx="1">
                  <c:v>3019</c:v>
                </c:pt>
                <c:pt idx="2">
                  <c:v>21405</c:v>
                </c:pt>
                <c:pt idx="3">
                  <c:v>23670</c:v>
                </c:pt>
                <c:pt idx="4">
                  <c:v>4075</c:v>
                </c:pt>
                <c:pt idx="5">
                  <c:v>522</c:v>
                </c:pt>
                <c:pt idx="6">
                  <c:v>64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6C-4857-9217-CB2A13445E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52762</c:v>
                </c:pt>
                <c:pt idx="1">
                  <c:v>49809</c:v>
                </c:pt>
                <c:pt idx="2">
                  <c:v>31423</c:v>
                </c:pt>
                <c:pt idx="3">
                  <c:v>29158</c:v>
                </c:pt>
                <c:pt idx="4">
                  <c:v>48753</c:v>
                </c:pt>
                <c:pt idx="5">
                  <c:v>52306</c:v>
                </c:pt>
                <c:pt idx="6">
                  <c:v>52764</c:v>
                </c:pt>
                <c:pt idx="7">
                  <c:v>52821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16C-4857-9217-CB2A13445E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8048896"/>
        <c:axId val="148058880"/>
      </c:barChart>
      <c:catAx>
        <c:axId val="148048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058880"/>
        <c:crosses val="autoZero"/>
        <c:auto val="1"/>
        <c:lblAlgn val="ctr"/>
        <c:lblOffset val="100"/>
        <c:noMultiLvlLbl val="0"/>
      </c:catAx>
      <c:valAx>
        <c:axId val="14805888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04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B </a:t>
            </a:r>
            <a:r>
              <a:rPr lang="ko-KR" altLang="en-US" sz="1200" dirty="0"/>
              <a:t>집단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249</c:v>
                </c:pt>
                <c:pt idx="1">
                  <c:v>8188</c:v>
                </c:pt>
                <c:pt idx="2">
                  <c:v>34743</c:v>
                </c:pt>
                <c:pt idx="3">
                  <c:v>27276</c:v>
                </c:pt>
                <c:pt idx="4">
                  <c:v>4669</c:v>
                </c:pt>
                <c:pt idx="5">
                  <c:v>633</c:v>
                </c:pt>
                <c:pt idx="6">
                  <c:v>127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5C-4657-9460-AEAE584411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75639</c:v>
                </c:pt>
                <c:pt idx="1">
                  <c:v>67700</c:v>
                </c:pt>
                <c:pt idx="2">
                  <c:v>41145</c:v>
                </c:pt>
                <c:pt idx="3">
                  <c:v>48612</c:v>
                </c:pt>
                <c:pt idx="4">
                  <c:v>71219</c:v>
                </c:pt>
                <c:pt idx="5">
                  <c:v>75255</c:v>
                </c:pt>
                <c:pt idx="6">
                  <c:v>75761</c:v>
                </c:pt>
                <c:pt idx="7">
                  <c:v>75885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85C-4657-9460-AEAE584411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8299776"/>
        <c:axId val="148301312"/>
      </c:barChart>
      <c:catAx>
        <c:axId val="148299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301312"/>
        <c:crosses val="autoZero"/>
        <c:auto val="1"/>
        <c:lblAlgn val="ctr"/>
        <c:lblOffset val="100"/>
        <c:noMultiLvlLbl val="0"/>
      </c:catAx>
      <c:valAx>
        <c:axId val="148301312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29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C </a:t>
            </a:r>
            <a:r>
              <a:rPr lang="ko-KR" altLang="en-US" sz="1200" dirty="0"/>
              <a:t>집단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1169</c:v>
                </c:pt>
                <c:pt idx="1">
                  <c:v>27637</c:v>
                </c:pt>
                <c:pt idx="2">
                  <c:v>82353</c:v>
                </c:pt>
                <c:pt idx="3">
                  <c:v>52112</c:v>
                </c:pt>
                <c:pt idx="4">
                  <c:v>8808</c:v>
                </c:pt>
                <c:pt idx="5">
                  <c:v>1293</c:v>
                </c:pt>
                <c:pt idx="6">
                  <c:v>182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42-4980-95BA-5D5474DF80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172391</c:v>
                </c:pt>
                <c:pt idx="1">
                  <c:v>145923</c:v>
                </c:pt>
                <c:pt idx="2">
                  <c:v>91207</c:v>
                </c:pt>
                <c:pt idx="3">
                  <c:v>121448</c:v>
                </c:pt>
                <c:pt idx="4">
                  <c:v>164752</c:v>
                </c:pt>
                <c:pt idx="5">
                  <c:v>172267</c:v>
                </c:pt>
                <c:pt idx="6">
                  <c:v>173378</c:v>
                </c:pt>
                <c:pt idx="7">
                  <c:v>173554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A42-4980-95BA-5D5474DF8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8226816"/>
        <c:axId val="148228352"/>
      </c:barChart>
      <c:catAx>
        <c:axId val="148226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228352"/>
        <c:crosses val="autoZero"/>
        <c:auto val="1"/>
        <c:lblAlgn val="ctr"/>
        <c:lblOffset val="100"/>
        <c:noMultiLvlLbl val="0"/>
      </c:catAx>
      <c:valAx>
        <c:axId val="148228352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22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D </a:t>
            </a:r>
            <a:r>
              <a:rPr lang="ko-KR" altLang="en-US" sz="1200" dirty="0"/>
              <a:t>집단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2045</c:v>
                </c:pt>
                <c:pt idx="1">
                  <c:v>47499</c:v>
                </c:pt>
                <c:pt idx="2">
                  <c:v>135721</c:v>
                </c:pt>
                <c:pt idx="3">
                  <c:v>80605</c:v>
                </c:pt>
                <c:pt idx="4">
                  <c:v>13374</c:v>
                </c:pt>
                <c:pt idx="5">
                  <c:v>2022</c:v>
                </c:pt>
                <c:pt idx="6">
                  <c:v>349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F-404E-9845-EAB54359D5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279578</c:v>
                </c:pt>
                <c:pt idx="1">
                  <c:v>234124</c:v>
                </c:pt>
                <c:pt idx="2">
                  <c:v>145902</c:v>
                </c:pt>
                <c:pt idx="3">
                  <c:v>201018</c:v>
                </c:pt>
                <c:pt idx="4">
                  <c:v>268249</c:v>
                </c:pt>
                <c:pt idx="5">
                  <c:v>279601</c:v>
                </c:pt>
                <c:pt idx="6">
                  <c:v>281274</c:v>
                </c:pt>
                <c:pt idx="7">
                  <c:v>281615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24F-404E-9845-EAB54359D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8402944"/>
        <c:axId val="148404480"/>
      </c:barChart>
      <c:catAx>
        <c:axId val="148402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404480"/>
        <c:crosses val="autoZero"/>
        <c:auto val="1"/>
        <c:lblAlgn val="ctr"/>
        <c:lblOffset val="100"/>
        <c:noMultiLvlLbl val="0"/>
      </c:catAx>
      <c:valAx>
        <c:axId val="14840448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40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E </a:t>
            </a:r>
            <a:r>
              <a:rPr lang="ko-KR" altLang="en-US" sz="1200" dirty="0"/>
              <a:t>집단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278</c:v>
                </c:pt>
                <c:pt idx="1">
                  <c:v>8954</c:v>
                </c:pt>
                <c:pt idx="2">
                  <c:v>39378</c:v>
                </c:pt>
                <c:pt idx="3">
                  <c:v>32554</c:v>
                </c:pt>
                <c:pt idx="4">
                  <c:v>5698</c:v>
                </c:pt>
                <c:pt idx="5">
                  <c:v>786</c:v>
                </c:pt>
                <c:pt idx="6">
                  <c:v>124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77-4E3F-BA2F-D7AE46A989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87502</c:v>
                </c:pt>
                <c:pt idx="1">
                  <c:v>78826</c:v>
                </c:pt>
                <c:pt idx="2">
                  <c:v>48402</c:v>
                </c:pt>
                <c:pt idx="3">
                  <c:v>55226</c:v>
                </c:pt>
                <c:pt idx="4">
                  <c:v>82082</c:v>
                </c:pt>
                <c:pt idx="5">
                  <c:v>86994</c:v>
                </c:pt>
                <c:pt idx="6">
                  <c:v>87656</c:v>
                </c:pt>
                <c:pt idx="7">
                  <c:v>87772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577-4E3F-BA2F-D7AE46A98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9496576"/>
        <c:axId val="149498112"/>
      </c:barChart>
      <c:catAx>
        <c:axId val="149496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498112"/>
        <c:crosses val="autoZero"/>
        <c:auto val="1"/>
        <c:lblAlgn val="ctr"/>
        <c:lblOffset val="100"/>
        <c:noMultiLvlLbl val="0"/>
      </c:catAx>
      <c:valAx>
        <c:axId val="149498112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49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</a:rPr>
              <a:t>검색을 한 고객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A-439A-A286-AE2B5D18C736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8A-439A-A286-AE2B5D18C736}"/>
              </c:ext>
            </c:extLst>
          </c:dPt>
          <c:dLbls>
            <c:dLbl>
              <c:idx val="0"/>
              <c:layout>
                <c:manualLayout>
                  <c:x val="-4.5792737928598955E-2"/>
                  <c:y val="-9.349848869479898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54858479154909"/>
                      <c:h val="0.195908893919307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8A-439A-A286-AE2B5D18C736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511477</c:v>
                </c:pt>
                <c:pt idx="1">
                  <c:v>411260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8A-439A-A286-AE2B5D18C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구매 빈도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50-465B-B96B-32B431BB8D6E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50-465B-B96B-32B431BB8D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F8-4EFE-AB4B-531C61F4752C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1회구매</c:v>
                </c:pt>
                <c:pt idx="1">
                  <c:v>2회구매</c:v>
                </c:pt>
                <c:pt idx="2">
                  <c:v>3회이상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414498</c:v>
                </c:pt>
                <c:pt idx="1">
                  <c:v>259234</c:v>
                </c:pt>
                <c:pt idx="2">
                  <c:v>249005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50-465B-B96B-32B431BB8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A </a:t>
            </a:r>
            <a:r>
              <a:rPr lang="ko-KR" altLang="en-US" sz="1200" dirty="0">
                <a:solidFill>
                  <a:schemeClr val="bg1"/>
                </a:solidFill>
              </a:rPr>
              <a:t>집단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809688298415946"/>
          <c:y val="0.2434328486515695"/>
          <c:w val="0.4638062340316812"/>
          <c:h val="0.49762893072933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4C-44BD-BC27-02B534752600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4C-44BD-BC27-02B534752600}"/>
              </c:ext>
            </c:extLst>
          </c:dPt>
          <c:dLbls>
            <c:dLbl>
              <c:idx val="0"/>
              <c:layout>
                <c:manualLayout>
                  <c:x val="-0.17122861522738886"/>
                  <c:y val="-7.519789612558686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500296371997954"/>
                      <c:h val="0.287746756117586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04C-44BD-BC27-02B534752600}"/>
                </c:ext>
              </c:extLst>
            </c:dLbl>
            <c:dLbl>
              <c:idx val="1"/>
              <c:layout>
                <c:manualLayout>
                  <c:x val="-0.46415125191619822"/>
                  <c:y val="-3.620639443083811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23648441492078"/>
                      <c:h val="0.282693650481757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04C-44BD-BC27-02B534752600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55040</c:v>
                </c:pt>
                <c:pt idx="1">
                  <c:v>3198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4C-44BD-BC27-02B534752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B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A9-4D53-9398-5926321C5704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A9-4D53-9398-5926321C5704}"/>
              </c:ext>
            </c:extLst>
          </c:dPt>
          <c:dLbls>
            <c:dLbl>
              <c:idx val="0"/>
              <c:layout>
                <c:manualLayout>
                  <c:x val="-0.10336086621191619"/>
                  <c:y val="-0.1856341704350497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05382496878782"/>
                      <c:h val="0.281226820299178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CA9-4D53-9398-5926321C5704}"/>
                </c:ext>
              </c:extLst>
            </c:dLbl>
            <c:dLbl>
              <c:idx val="1"/>
              <c:layout>
                <c:manualLayout>
                  <c:x val="0.1495149995304709"/>
                  <c:y val="-0.163468704240543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62353772473897"/>
                      <c:h val="0.24797894825025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CA9-4D53-9398-5926321C570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64634</c:v>
                </c:pt>
                <c:pt idx="1">
                  <c:v>22328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A9-4D53-9398-5926321C5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C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29-4FB3-AA4D-4F0A3E3FC6AA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29-4FB3-AA4D-4F0A3E3FC6AA}"/>
              </c:ext>
            </c:extLst>
          </c:dPt>
          <c:dLbls>
            <c:dLbl>
              <c:idx val="0"/>
              <c:layout>
                <c:manualLayout>
                  <c:x val="-6.5324249662081099E-2"/>
                  <c:y val="-1.385349818227513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17161797291283"/>
                      <c:h val="0.259061572266562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029-4FB3-AA4D-4F0A3E3FC6AA}"/>
                </c:ext>
              </c:extLst>
            </c:dLbl>
            <c:dLbl>
              <c:idx val="1"/>
              <c:layout>
                <c:manualLayout>
                  <c:x val="0.16087510980756525"/>
                  <c:y val="-1.38532800203850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91226343381437"/>
                      <c:h val="0.24797894825025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029-4FB3-AA4D-4F0A3E3FC6A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114080</c:v>
                </c:pt>
                <c:pt idx="1">
                  <c:v>121104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29-4FB3-AA4D-4F0A3E3FC6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19-4BE1-BD4F-78930A3226C0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19-4BE1-BD4F-78930A3226C0}"/>
              </c:ext>
            </c:extLst>
          </c:dPt>
          <c:dLbls>
            <c:dLbl>
              <c:idx val="0"/>
              <c:layout>
                <c:manualLayout>
                  <c:x val="-0.10909202466535094"/>
                  <c:y val="6.649568607055000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406773768010718"/>
                      <c:h val="0.258546920909402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219-4BE1-BD4F-78930A3226C0}"/>
                </c:ext>
              </c:extLst>
            </c:dLbl>
            <c:dLbl>
              <c:idx val="1"/>
              <c:layout>
                <c:manualLayout>
                  <c:x val="0.14805346204583331"/>
                  <c:y val="5.0794728963293402E-1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92429618873289"/>
                      <c:h val="0.264602653369856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219-4BE1-BD4F-78930A3226C0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196451</c:v>
                </c:pt>
                <c:pt idx="1">
                  <c:v>242097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9-4BE1-BD4F-78930A32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E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48-45FE-92C4-236C5FEA382A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8-45FE-92C4-236C5FEA382A}"/>
              </c:ext>
            </c:extLst>
          </c:dPt>
          <c:dLbls>
            <c:dLbl>
              <c:idx val="0"/>
              <c:layout>
                <c:manualLayout>
                  <c:x val="-7.8714291912261508E-2"/>
                  <c:y val="-0.116367719559121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43745312780846"/>
                      <c:h val="0.286768007183631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548-45FE-92C4-236C5FEA382A}"/>
                </c:ext>
              </c:extLst>
            </c:dLbl>
            <c:dLbl>
              <c:idx val="1"/>
              <c:layout>
                <c:manualLayout>
                  <c:x val="0.11315179462387574"/>
                  <c:y val="8.86611716073768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48244733270112"/>
                      <c:h val="0.286768007183631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548-45FE-92C4-236C5FEA382A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81272</c:v>
                </c:pt>
                <c:pt idx="1">
                  <c:v>22533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8-45FE-92C4-236C5FEA3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A </a:t>
            </a:r>
            <a:r>
              <a:rPr lang="ko-KR" altLang="en-US" sz="1200" dirty="0">
                <a:solidFill>
                  <a:schemeClr val="bg1"/>
                </a:solidFill>
              </a:rPr>
              <a:t>집단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809688298415946"/>
          <c:y val="0.2434328486515695"/>
          <c:w val="0.4638062340316812"/>
          <c:h val="0.49762893072933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82-401E-B7D6-26620BE962AB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82-401E-B7D6-26620BE962AB}"/>
              </c:ext>
            </c:extLst>
          </c:dPt>
          <c:dLbls>
            <c:dLbl>
              <c:idx val="0"/>
              <c:layout>
                <c:manualLayout>
                  <c:x val="-0.17122861522738886"/>
                  <c:y val="-7.519789612558686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500296371997954"/>
                      <c:h val="0.287746756117586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982-401E-B7D6-26620BE962AB}"/>
                </c:ext>
              </c:extLst>
            </c:dLbl>
            <c:dLbl>
              <c:idx val="1"/>
              <c:layout>
                <c:manualLayout>
                  <c:x val="-0.46415125191619822"/>
                  <c:y val="-3.620639443083811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23648441492078"/>
                      <c:h val="0.282693650481757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982-401E-B7D6-26620BE962AB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검색&amp;구매</c:v>
                </c:pt>
                <c:pt idx="1">
                  <c:v>단순구매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55040</c:v>
                </c:pt>
                <c:pt idx="1">
                  <c:v>3198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82-401E-B7D6-26620BE96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구매 기기 비율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세션 데이터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08-4D10-9984-D2114A8C40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508-4D10-9984-D2114A8C40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508-4D10-9984-D2114A8C40E4}"/>
              </c:ext>
            </c:extLst>
          </c:dPt>
          <c:dLbls>
            <c:dLbl>
              <c:idx val="1"/>
              <c:layout>
                <c:manualLayout>
                  <c:x val="0.2035262933535042"/>
                  <c:y val="4.465081480705398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08-4D10-9984-D2114A8C40E4}"/>
                </c:ext>
              </c:extLst>
            </c:dLbl>
            <c:dLbl>
              <c:idx val="2"/>
              <c:layout>
                <c:manualLayout>
                  <c:x val="-7.4009561219456121E-2"/>
                  <c:y val="-0.147347688863278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508-4D10-9984-D2114A8C40E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데스크탑</c:v>
                </c:pt>
                <c:pt idx="2">
                  <c:v>테블릿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2289681</c:v>
                </c:pt>
                <c:pt idx="1">
                  <c:v>411169</c:v>
                </c:pt>
                <c:pt idx="2">
                  <c:v>12057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508-4D10-9984-D2114A8C40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연령 비율</a:t>
            </a:r>
          </a:p>
        </c:rich>
      </c:tx>
      <c:overlay val="0"/>
      <c:spPr>
        <a:solidFill>
          <a:srgbClr val="1D2029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07022705630138"/>
          <c:y val="3.076808178105498E-2"/>
          <c:w val="0.95700894996712027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3807</c:v>
                </c:pt>
                <c:pt idx="1">
                  <c:v>95297</c:v>
                </c:pt>
                <c:pt idx="2">
                  <c:v>313600</c:v>
                </c:pt>
                <c:pt idx="3">
                  <c:v>216217</c:v>
                </c:pt>
                <c:pt idx="4">
                  <c:v>36624</c:v>
                </c:pt>
                <c:pt idx="5">
                  <c:v>5256</c:v>
                </c:pt>
                <c:pt idx="6">
                  <c:v>846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37-4077-88A0-1F34CB4AC9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  <c:pt idx="7">
                  <c:v>80대</c:v>
                </c:pt>
              </c:strCache>
            </c:strRef>
          </c:cat>
          <c:val>
            <c:numRef>
              <c:f>Sheet1!$C$2:$C$9</c:f>
              <c:numCache>
                <c:formatCode>0_ </c:formatCode>
                <c:ptCount val="8"/>
                <c:pt idx="0">
                  <c:v>667872</c:v>
                </c:pt>
                <c:pt idx="1">
                  <c:v>576382</c:v>
                </c:pt>
                <c:pt idx="2">
                  <c:v>358079</c:v>
                </c:pt>
                <c:pt idx="3">
                  <c:v>455462</c:v>
                </c:pt>
                <c:pt idx="4">
                  <c:v>635055</c:v>
                </c:pt>
                <c:pt idx="5">
                  <c:v>666423</c:v>
                </c:pt>
                <c:pt idx="6">
                  <c:v>670833</c:v>
                </c:pt>
                <c:pt idx="7">
                  <c:v>671647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E37-4077-88A0-1F34CB4AC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22727424"/>
        <c:axId val="122745600"/>
      </c:barChart>
      <c:catAx>
        <c:axId val="122727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2745600"/>
        <c:crosses val="autoZero"/>
        <c:auto val="1"/>
        <c:lblAlgn val="ctr"/>
        <c:lblOffset val="100"/>
        <c:noMultiLvlLbl val="0"/>
      </c:catAx>
      <c:valAx>
        <c:axId val="12274560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272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집단 별 매출액 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62-43C2-BC7F-8E31467B5E1A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62-43C2-BC7F-8E31467B5E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AA-48FC-99BE-17A5C42525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AA-48FC-99BE-17A5C425258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AA-48FC-99BE-17A5C4252583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A집단</c:v>
                </c:pt>
                <c:pt idx="1">
                  <c:v>B집단</c:v>
                </c:pt>
                <c:pt idx="2">
                  <c:v>C집단</c:v>
                </c:pt>
                <c:pt idx="3">
                  <c:v>D집단</c:v>
                </c:pt>
                <c:pt idx="4">
                  <c:v>E집단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76692547274</c:v>
                </c:pt>
                <c:pt idx="1">
                  <c:v>31981789596</c:v>
                </c:pt>
                <c:pt idx="2">
                  <c:v>43110865626</c:v>
                </c:pt>
                <c:pt idx="3">
                  <c:v>70161232189</c:v>
                </c:pt>
                <c:pt idx="4">
                  <c:v>49847138955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62-43C2-BC7F-8E31467B5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3.7366550660363061E-2"/>
          <c:w val="0.95218756125093518"/>
          <c:h val="0.9314946571226677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858641702063523E-3"/>
                  <c:y val="-0.3271635411663126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6AF58EF-CCD4-495D-9BFA-EA904B1E43A6}" type="VALUE">
                      <a:rPr lang="en-US" altLang="ko-KR" sz="1000" smtClean="0"/>
                      <a:pPr>
                        <a:defRPr sz="10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[값]</a:t>
                    </a:fld>
                    <a:r>
                      <a:rPr lang="ko-KR" altLang="en-US" sz="1000" dirty="0"/>
                      <a:t>원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35277542559722"/>
                      <c:h val="0.123277527350493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519-4F10-9CE6-F7448F4B1982}"/>
                </c:ext>
              </c:extLst>
            </c:dLbl>
            <c:dLbl>
              <c:idx val="1"/>
              <c:layout>
                <c:manualLayout>
                  <c:x val="2.6126613622022194E-2"/>
                  <c:y val="-0.21319093288126428"/>
                </c:manualLayout>
              </c:layout>
              <c:tx>
                <c:rich>
                  <a:bodyPr/>
                  <a:lstStyle/>
                  <a:p>
                    <a:fld id="{01C94B2A-4CA1-429D-BFE0-0AE096A10B02}" type="VALUE">
                      <a:rPr lang="en-US" altLang="ko-KR" smtClean="0"/>
                      <a:pPr/>
                      <a:t>[값]</a:t>
                    </a:fld>
                    <a:r>
                      <a:rPr lang="ko-KR" altLang="en-US" dirty="0"/>
                      <a:t>원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96697795362285"/>
                      <c:h val="0.235611401580431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519-4F10-9CE6-F7448F4B1982}"/>
                </c:ext>
              </c:extLst>
            </c:dLbl>
            <c:dLbl>
              <c:idx val="2"/>
              <c:layout>
                <c:manualLayout>
                  <c:x val="2.1216074017057284E-2"/>
                  <c:y val="-0.39494255915017862"/>
                </c:manualLayout>
              </c:layout>
              <c:tx>
                <c:rich>
                  <a:bodyPr/>
                  <a:lstStyle/>
                  <a:p>
                    <a:fld id="{A5F3780B-34F0-4DB1-B3D9-1E9BE4A12D9C}" type="VALUE">
                      <a:rPr lang="en-US" altLang="ko-KR" smtClean="0"/>
                      <a:pPr/>
                      <a:t>[값]</a:t>
                    </a:fld>
                    <a:r>
                      <a:rPr lang="ko-KR" altLang="en-US" dirty="0"/>
                      <a:t>원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81164213787098"/>
                      <c:h val="0.235611401580431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519-4F10-9CE6-F7448F4B1982}"/>
                </c:ext>
              </c:extLst>
            </c:dLbl>
            <c:dLbl>
              <c:idx val="3"/>
              <c:layout>
                <c:manualLayout>
                  <c:x val="1.9649864248977075E-2"/>
                  <c:y val="-0.23120984928780849"/>
                </c:manualLayout>
              </c:layout>
              <c:tx>
                <c:rich>
                  <a:bodyPr/>
                  <a:lstStyle/>
                  <a:p>
                    <a:fld id="{3D40A1E4-AF30-45CB-AD54-A5B63C87096F}" type="VALUE">
                      <a:rPr lang="en-US" altLang="ko-KR" smtClean="0"/>
                      <a:pPr/>
                      <a:t>[값]</a:t>
                    </a:fld>
                    <a:r>
                      <a:rPr lang="ko-KR" altLang="en-US" dirty="0"/>
                      <a:t>원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78252523444988"/>
                      <c:h val="0.235611401580431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519-4F10-9CE6-F7448F4B1982}"/>
                </c:ext>
              </c:extLst>
            </c:dLbl>
            <c:dLbl>
              <c:idx val="4"/>
              <c:layout>
                <c:manualLayout>
                  <c:x val="2.3766275353248042E-2"/>
                  <c:y val="-0.38219553338214085"/>
                </c:manualLayout>
              </c:layout>
              <c:tx>
                <c:rich>
                  <a:bodyPr/>
                  <a:lstStyle/>
                  <a:p>
                    <a:fld id="{41DFE4E5-DC1A-476A-A5FF-C41C62747690}" type="VALUE">
                      <a:rPr lang="en-US" altLang="ko-KR" smtClean="0"/>
                      <a:pPr/>
                      <a:t>[값]</a:t>
                    </a:fld>
                    <a:r>
                      <a:rPr lang="ko-KR" altLang="en-US" dirty="0"/>
                      <a:t>원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09319686595367"/>
                      <c:h val="0.235611401580431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519-4F10-9CE6-F7448F4B19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A집단</c:v>
                </c:pt>
                <c:pt idx="1">
                  <c:v>B집단</c:v>
                </c:pt>
                <c:pt idx="2">
                  <c:v>C집단</c:v>
                </c:pt>
                <c:pt idx="3">
                  <c:v>D집단</c:v>
                </c:pt>
                <c:pt idx="4">
                  <c:v>E집단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76692547274</c:v>
                </c:pt>
                <c:pt idx="1">
                  <c:v>31981789596</c:v>
                </c:pt>
                <c:pt idx="2">
                  <c:v>43110865626</c:v>
                </c:pt>
                <c:pt idx="3">
                  <c:v>70161232189</c:v>
                </c:pt>
                <c:pt idx="4">
                  <c:v>49847138955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19-4F10-9CE6-F7448F4B19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D7D31">
                <a:alpha val="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A집단</c:v>
                </c:pt>
                <c:pt idx="1">
                  <c:v>B집단</c:v>
                </c:pt>
                <c:pt idx="2">
                  <c:v>C집단</c:v>
                </c:pt>
                <c:pt idx="3">
                  <c:v>D집단</c:v>
                </c:pt>
                <c:pt idx="4">
                  <c:v>E집단</c:v>
                </c:pt>
              </c:strCache>
            </c:strRef>
          </c:cat>
          <c:val>
            <c:numRef>
              <c:f>Sheet1!$C$2:$C$6</c:f>
              <c:numCache>
                <c:formatCode>0_ </c:formatCode>
                <c:ptCount val="5"/>
                <c:pt idx="0">
                  <c:v>195101026366</c:v>
                </c:pt>
                <c:pt idx="1">
                  <c:v>239811784044</c:v>
                </c:pt>
                <c:pt idx="2">
                  <c:v>228682708014</c:v>
                </c:pt>
                <c:pt idx="3">
                  <c:v>201632341451</c:v>
                </c:pt>
                <c:pt idx="4">
                  <c:v>221946434685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519-4F10-9CE6-F7448F4B1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5389824"/>
        <c:axId val="145293312"/>
      </c:barChart>
      <c:catAx>
        <c:axId val="14538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3312"/>
        <c:crosses val="autoZero"/>
        <c:auto val="1"/>
        <c:lblAlgn val="ctr"/>
        <c:lblOffset val="100"/>
        <c:noMultiLvlLbl val="0"/>
      </c:catAx>
      <c:valAx>
        <c:axId val="14529331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one"/>
        <c:crossAx val="14538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A </a:t>
            </a:r>
            <a:r>
              <a:rPr lang="ko-KR" altLang="en-US" sz="1200" dirty="0">
                <a:solidFill>
                  <a:schemeClr val="bg1"/>
                </a:solidFill>
              </a:rPr>
              <a:t>집단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809688298415946"/>
          <c:y val="0.2434328486515695"/>
          <c:w val="0.4638062340316812"/>
          <c:h val="0.49762893072933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7A-4542-BFC3-74BEB30DE743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7A-4542-BFC3-74BEB30DE743}"/>
              </c:ext>
            </c:extLst>
          </c:dPt>
          <c:dLbls>
            <c:dLbl>
              <c:idx val="0"/>
              <c:layout>
                <c:manualLayout>
                  <c:x val="0.22323965252938174"/>
                  <c:y val="-5.570214527821247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7A-4542-BFC3-74BEB30DE743}"/>
                </c:ext>
              </c:extLst>
            </c:dLbl>
            <c:dLbl>
              <c:idx val="1"/>
              <c:layout>
                <c:manualLayout>
                  <c:x val="-0.17651507409299957"/>
                  <c:y val="-6.127235980603372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7A-4542-BFC3-74BEB30DE74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5561</c:v>
                </c:pt>
                <c:pt idx="1">
                  <c:v>47267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7A-4542-BFC3-74BEB30DE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B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36-4ECD-9311-DC258518D291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36-4ECD-9311-DC258518D291}"/>
              </c:ext>
            </c:extLst>
          </c:dPt>
          <c:dLbls>
            <c:dLbl>
              <c:idx val="0"/>
              <c:layout>
                <c:manualLayout>
                  <c:x val="0.20039655966021477"/>
                  <c:y val="-6.09544320896943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36-4ECD-9311-DC258518D291}"/>
                </c:ext>
              </c:extLst>
            </c:dLbl>
            <c:dLbl>
              <c:idx val="1"/>
              <c:layout>
                <c:manualLayout>
                  <c:x val="-0.19062111772557022"/>
                  <c:y val="-4.433049606523216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36-4ECD-9311-DC258518D291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8810</c:v>
                </c:pt>
                <c:pt idx="1">
                  <c:v>67078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36-4ECD-9311-DC258518D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solidFill>
                  <a:schemeClr val="bg1"/>
                </a:solidFill>
              </a:rPr>
              <a:t>C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ko-KR" sz="1200" b="0" i="0" u="none" strike="noStrike" baseline="0" dirty="0">
                <a:effectLst/>
              </a:rPr>
              <a:t>집단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535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89-4987-BAA2-D30A3FEB7C79}"/>
              </c:ext>
            </c:extLst>
          </c:dPt>
          <c:dPt>
            <c:idx val="1"/>
            <c:bubble3D val="0"/>
            <c:spPr>
              <a:solidFill>
                <a:srgbClr val="8156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89-4987-BAA2-D30A3FEB7C79}"/>
              </c:ext>
            </c:extLst>
          </c:dPt>
          <c:dLbls>
            <c:dLbl>
              <c:idx val="0"/>
              <c:layout>
                <c:manualLayout>
                  <c:x val="0.21930283815127236"/>
                  <c:y val="-2.770656004077009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89-4987-BAA2-D30A3FEB7C79}"/>
                </c:ext>
              </c:extLst>
            </c:dLbl>
            <c:dLbl>
              <c:idx val="1"/>
              <c:layout>
                <c:manualLayout>
                  <c:x val="-0.16331062415520281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89-4987-BAA2-D30A3FEB7C7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26642</c:v>
                </c:pt>
                <c:pt idx="1">
                  <c:v>146918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89-4987-BAA2-D30A3FEB7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  <c:holeSize val="9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BFF32E-A26D-429E-B1A2-9D0633C064F1}" type="datetime1">
              <a:rPr lang="ko-KR" altLang="en-US"/>
              <a:pPr lvl="0">
                <a:defRPr/>
              </a:pPr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3A4C6C-3E16-4492-B7B2-8D46C6F4A94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chart" Target="../charts/chart5.xml"  /><Relationship Id="rId4" Type="http://schemas.openxmlformats.org/officeDocument/2006/relationships/chart" Target="../charts/chart6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chart" Target="../charts/chart7.xml"  /><Relationship Id="rId4" Type="http://schemas.openxmlformats.org/officeDocument/2006/relationships/chart" Target="../charts/chart8.xml"  /><Relationship Id="rId5" Type="http://schemas.openxmlformats.org/officeDocument/2006/relationships/chart" Target="../charts/chart9.xml"  /><Relationship Id="rId6" Type="http://schemas.openxmlformats.org/officeDocument/2006/relationships/chart" Target="../charts/chart10.xml"  /><Relationship Id="rId7" Type="http://schemas.openxmlformats.org/officeDocument/2006/relationships/chart" Target="../charts/chart11.xml"  /><Relationship Id="rId8" Type="http://schemas.openxmlformats.org/officeDocument/2006/relationships/chart" Target="../charts/chart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chart" Target="../charts/chart13.xml"  /><Relationship Id="rId4" Type="http://schemas.openxmlformats.org/officeDocument/2006/relationships/chart" Target="../charts/chart14.xml"  /><Relationship Id="rId5" Type="http://schemas.openxmlformats.org/officeDocument/2006/relationships/chart" Target="../charts/chart15.xml"  /><Relationship Id="rId6" Type="http://schemas.openxmlformats.org/officeDocument/2006/relationships/chart" Target="../charts/chart16.xml"  /><Relationship Id="rId7" Type="http://schemas.openxmlformats.org/officeDocument/2006/relationships/chart" Target="../charts/chart17.xml"  /><Relationship Id="rId8" Type="http://schemas.openxmlformats.org/officeDocument/2006/relationships/chart" Target="../charts/chart1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chart" Target="../charts/chart19.xml"  /><Relationship Id="rId4" Type="http://schemas.openxmlformats.org/officeDocument/2006/relationships/chart" Target="../charts/chart20.xml"  /><Relationship Id="rId5" Type="http://schemas.openxmlformats.org/officeDocument/2006/relationships/chart" Target="../charts/chart21.xml"  /><Relationship Id="rId6" Type="http://schemas.openxmlformats.org/officeDocument/2006/relationships/chart" Target="../charts/chart22.xml"  /><Relationship Id="rId7" Type="http://schemas.openxmlformats.org/officeDocument/2006/relationships/chart" Target="../charts/chart23.xml"  /><Relationship Id="rId8" Type="http://schemas.openxmlformats.org/officeDocument/2006/relationships/chart" Target="../charts/chart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5.png"  /><Relationship Id="rId4" Type="http://schemas.openxmlformats.org/officeDocument/2006/relationships/chart" Target="../charts/chart25.xml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42.jpeg"  /><Relationship Id="rId4" Type="http://schemas.openxmlformats.org/officeDocument/2006/relationships/image" Target="../media/image4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44.jpeg"  /><Relationship Id="rId4" Type="http://schemas.openxmlformats.org/officeDocument/2006/relationships/image" Target="../media/image4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chart" Target="../charts/chart1.xml"  /><Relationship Id="rId4" Type="http://schemas.openxmlformats.org/officeDocument/2006/relationships/chart" Target="../charts/chart2.xml"  /><Relationship Id="rId5" Type="http://schemas.openxmlformats.org/officeDocument/2006/relationships/chart" Target="../charts/chart3.xml"  /><Relationship Id="rId6" Type="http://schemas.openxmlformats.org/officeDocument/2006/relationships/chart" Target="../charts/chart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08067" y="-103441"/>
            <a:ext cx="12419215" cy="721544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1800000">
            <a:off x="2883416" y="885506"/>
            <a:ext cx="5492518" cy="4375110"/>
            <a:chOff x="3730159" y="1597025"/>
            <a:chExt cx="4140651" cy="3061845"/>
          </a:xfrm>
        </p:grpSpPr>
        <p:sp>
          <p:nvSpPr>
            <p:cNvPr id="7" name="이등변 삼각형 6"/>
            <p:cNvSpPr/>
            <p:nvPr/>
          </p:nvSpPr>
          <p:spPr>
            <a:xfrm rot="10500000">
              <a:off x="4384985" y="1597025"/>
              <a:ext cx="3327400" cy="30226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이등변 삼각형 3"/>
            <p:cNvSpPr/>
            <p:nvPr/>
          </p:nvSpPr>
          <p:spPr>
            <a:xfrm rot="10800000">
              <a:off x="4409390" y="1636270"/>
              <a:ext cx="3327400" cy="3022600"/>
            </a:xfrm>
            <a:prstGeom prst="triangle">
              <a:avLst/>
            </a:prstGeom>
            <a:solidFill>
              <a:schemeClr val="bg1">
                <a:alpha val="46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이등변 삼각형 7"/>
            <p:cNvSpPr/>
            <p:nvPr/>
          </p:nvSpPr>
          <p:spPr>
            <a:xfrm rot="10140000">
              <a:off x="4384984" y="1597026"/>
              <a:ext cx="3327400" cy="30226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815695"/>
                  </a:gs>
                  <a:gs pos="100000">
                    <a:srgbClr val="D535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800000">
              <a:off x="3730159" y="1966147"/>
              <a:ext cx="4140651" cy="1486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i="1" dirty="0">
                  <a:solidFill>
                    <a:schemeClr val="bg1"/>
                  </a:solidFill>
                </a:rPr>
                <a:t>제 </a:t>
              </a:r>
              <a:r>
                <a:rPr lang="en-US" altLang="ko-KR" sz="2400" b="1" i="1" dirty="0">
                  <a:solidFill>
                    <a:schemeClr val="bg1"/>
                  </a:solidFill>
                </a:rPr>
                <a:t>5</a:t>
              </a:r>
              <a:r>
                <a:rPr lang="ko-KR" altLang="en-US" sz="2400" b="1" i="1" dirty="0">
                  <a:solidFill>
                    <a:schemeClr val="bg1"/>
                  </a:solidFill>
                </a:rPr>
                <a:t>회</a:t>
              </a:r>
              <a:endParaRPr lang="en-US" altLang="ko-KR" sz="2400" b="1" i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b="1" i="1" dirty="0">
                  <a:solidFill>
                    <a:schemeClr val="bg1"/>
                  </a:solidFill>
                </a:rPr>
                <a:t>L.POINT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3200" b="1" i="1" dirty="0">
                  <a:solidFill>
                    <a:schemeClr val="bg1"/>
                  </a:solidFill>
                </a:rPr>
                <a:t>Big DATA Competition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26744" y="5234582"/>
            <a:ext cx="520414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prstClr val="white"/>
                </a:solidFill>
              </a:rPr>
              <a:t>Digital Trend Analyzer</a:t>
            </a:r>
          </a:p>
        </p:txBody>
      </p:sp>
      <p:pic>
        <p:nvPicPr>
          <p:cNvPr id="11" name="Picture 2" descr="C:\Users\Kim\Desktop\KakaoTalk_20160205_162007440.png"/>
          <p:cNvPicPr>
            <a:picLocks noChangeAspect="1" noChangeArrowheads="1"/>
          </p:cNvPicPr>
          <p:nvPr/>
        </p:nvPicPr>
        <p:blipFill rotWithShape="1">
          <a:blip r:embed="rId3" cstate="print"/>
          <a:srcRect t="37256" b="35293"/>
          <a:stretch/>
        </p:blipFill>
        <p:spPr bwMode="auto">
          <a:xfrm>
            <a:off x="5504867" y="5920774"/>
            <a:ext cx="847898" cy="232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65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064326"/>
              </p:ext>
            </p:extLst>
          </p:nvPr>
        </p:nvGraphicFramePr>
        <p:xfrm>
          <a:off x="521809" y="2802688"/>
          <a:ext cx="5593564" cy="36575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8391">
                  <a:extLst>
                    <a:ext uri="{9D8B030D-6E8A-4147-A177-3AD203B41FA5}">
                      <a16:colId xmlns:a16="http://schemas.microsoft.com/office/drawing/2014/main" val="821051828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1664308466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2561280810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1743629596"/>
                    </a:ext>
                  </a:extLst>
                </a:gridCol>
              </a:tblGrid>
              <a:tr h="914341">
                <a:tc>
                  <a:txBody>
                    <a:bodyPr/>
                    <a:lstStyle/>
                    <a:p>
                      <a:pPr algn="ctr"/>
                      <a:endParaRPr lang="en-US" altLang="ko-KR" normalizeH="1" baseline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b="1" normalizeH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최근성</a:t>
                      </a:r>
                      <a:r>
                        <a:rPr lang="en-US" altLang="ko-KR" sz="1200" b="1" normalizeH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/</a:t>
                      </a:r>
                      <a:r>
                        <a:rPr lang="ko-KR" altLang="en-US" sz="1200" b="1" normalizeH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방문 빈도</a:t>
                      </a:r>
                      <a:endParaRPr lang="en-US" altLang="ko-KR" sz="1200" b="1" normalizeH="1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normalizeH="1" baseline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normalizeH="1" baseline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normalizeH="1" baseline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178691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235,184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normalizeH="0" baseline="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normalizeH="0" baseline="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normalizeH="0" baseline="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25.5%</a:t>
                      </a:r>
                      <a:endParaRPr lang="ko-KR" altLang="en-US" sz="1800" normalizeH="1" baseline="0" dirty="0">
                        <a:solidFill>
                          <a:schemeClr val="bg1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</a:txBody>
                  <a:tcPr>
                    <a:solidFill>
                      <a:srgbClr val="2584A7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86,962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9.4%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58,238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6.3%</a:t>
                      </a:r>
                    </a:p>
                  </a:txBody>
                  <a:tcPr>
                    <a:solidFill>
                      <a:srgbClr val="C000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4804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225,384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24.4%</a:t>
                      </a:r>
                    </a:p>
                  </a:txBody>
                  <a:tcPr>
                    <a:solidFill>
                      <a:schemeClr val="accent6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61,799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6.7%</a:t>
                      </a:r>
                    </a:p>
                  </a:txBody>
                  <a:tcPr>
                    <a:solidFill>
                      <a:srgbClr val="00206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20,049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2.2%</a:t>
                      </a:r>
                    </a:p>
                  </a:txBody>
                  <a:tcPr>
                    <a:solidFill>
                      <a:srgbClr val="00206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11510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213,164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23.1%</a:t>
                      </a:r>
                      <a:endParaRPr lang="ko-KR" altLang="en-US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19,367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2.1%</a:t>
                      </a:r>
                    </a:p>
                  </a:txBody>
                  <a:tcPr>
                    <a:solidFill>
                      <a:srgbClr val="002060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2,590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0.3%</a:t>
                      </a:r>
                    </a:p>
                  </a:txBody>
                  <a:tcPr>
                    <a:solidFill>
                      <a:srgbClr val="00206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95853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508615" y="2802688"/>
            <a:ext cx="5606758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23129" y="3707371"/>
            <a:ext cx="5592244" cy="5826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23129" y="4620289"/>
            <a:ext cx="5592244" cy="3842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08615" y="5539983"/>
            <a:ext cx="5606758" cy="2014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508615" y="6440351"/>
            <a:ext cx="5606758" cy="3873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02831" y="2303556"/>
            <a:ext cx="288751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고객 세분화 결과</a:t>
            </a:r>
          </a:p>
        </p:txBody>
      </p:sp>
      <p:sp>
        <p:nvSpPr>
          <p:cNvPr id="41" name="타원 40"/>
          <p:cNvSpPr/>
          <p:nvPr/>
        </p:nvSpPr>
        <p:spPr>
          <a:xfrm>
            <a:off x="6720849" y="2762044"/>
            <a:ext cx="372120" cy="370143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092969" y="2721399"/>
            <a:ext cx="2758839" cy="451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강한 로열티를 가진 고객 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720849" y="3270626"/>
            <a:ext cx="372120" cy="370143"/>
          </a:xfrm>
          <a:prstGeom prst="ellipse">
            <a:avLst/>
          </a:prstGeom>
          <a:solidFill>
            <a:srgbClr val="ED7D3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092969" y="3229981"/>
            <a:ext cx="2758839" cy="451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유지 고객 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720849" y="3819853"/>
            <a:ext cx="372120" cy="370143"/>
          </a:xfrm>
          <a:prstGeom prst="ellipse">
            <a:avLst/>
          </a:prstGeom>
          <a:solidFill>
            <a:srgbClr val="00B0F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092969" y="3779208"/>
            <a:ext cx="2758839" cy="451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신규 고객 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720849" y="4311930"/>
            <a:ext cx="372120" cy="370143"/>
          </a:xfrm>
          <a:prstGeom prst="ellipse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92969" y="4271285"/>
            <a:ext cx="2758839" cy="451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단기적 구매 후 이탈 고객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720849" y="4844652"/>
            <a:ext cx="372120" cy="370143"/>
          </a:xfrm>
          <a:prstGeom prst="ellipse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092969" y="4804007"/>
            <a:ext cx="2758839" cy="451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이탈 고객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7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1006749694"/>
              </p:ext>
            </p:extLst>
          </p:nvPr>
        </p:nvGraphicFramePr>
        <p:xfrm>
          <a:off x="320197" y="2332498"/>
          <a:ext cx="3816374" cy="3995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4397396" y="456047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강한 로열티를 가진 </a:t>
            </a:r>
            <a:r>
              <a:rPr lang="en-US" altLang="ko-KR" sz="1400" dirty="0">
                <a:solidFill>
                  <a:prstClr val="white"/>
                </a:solidFill>
              </a:rPr>
              <a:t>A </a:t>
            </a:r>
            <a:r>
              <a:rPr lang="ko-KR" altLang="en-US" sz="1400" dirty="0">
                <a:solidFill>
                  <a:prstClr val="white"/>
                </a:solidFill>
              </a:rPr>
              <a:t>집단</a:t>
            </a:r>
            <a:r>
              <a:rPr lang="en-US" altLang="ko-KR" sz="1400" dirty="0">
                <a:solidFill>
                  <a:prstClr val="white"/>
                </a:solidFill>
              </a:rPr>
              <a:t>(6.3%</a:t>
            </a:r>
            <a:r>
              <a:rPr lang="ko-KR" altLang="en-US" sz="1400" dirty="0">
                <a:solidFill>
                  <a:prstClr val="white"/>
                </a:solidFill>
              </a:rPr>
              <a:t>의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고객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  <a:r>
              <a:rPr lang="ko-KR" altLang="en-US" sz="1400" dirty="0">
                <a:solidFill>
                  <a:prstClr val="white"/>
                </a:solidFill>
              </a:rPr>
              <a:t>이 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전체 매출액의 </a:t>
            </a:r>
            <a:r>
              <a:rPr lang="en-US" altLang="ko-KR" sz="1400" dirty="0">
                <a:solidFill>
                  <a:prstClr val="white"/>
                </a:solidFill>
              </a:rPr>
              <a:t>28%</a:t>
            </a:r>
            <a:r>
              <a:rPr lang="ko-KR" altLang="en-US" sz="1400" dirty="0">
                <a:solidFill>
                  <a:prstClr val="white"/>
                </a:solidFill>
              </a:rPr>
              <a:t>의 매출액을 기여하고 있으며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두번째로 로열티가 높다고 생각되는 </a:t>
            </a:r>
            <a:r>
              <a:rPr lang="en-US" altLang="ko-KR" sz="1400" dirty="0">
                <a:solidFill>
                  <a:prstClr val="white"/>
                </a:solidFill>
              </a:rPr>
              <a:t>B</a:t>
            </a:r>
            <a:r>
              <a:rPr lang="ko-KR" altLang="en-US" sz="1400" dirty="0">
                <a:solidFill>
                  <a:prstClr val="white"/>
                </a:solidFill>
              </a:rPr>
              <a:t>집단은 가장 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낮은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기여도를 보임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97396" y="4560475"/>
            <a:ext cx="4876801" cy="100032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891270594"/>
              </p:ext>
            </p:extLst>
          </p:nvPr>
        </p:nvGraphicFramePr>
        <p:xfrm>
          <a:off x="4397396" y="2420411"/>
          <a:ext cx="4671788" cy="2025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579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2604637406"/>
              </p:ext>
            </p:extLst>
          </p:nvPr>
        </p:nvGraphicFramePr>
        <p:xfrm>
          <a:off x="2692521" y="2432617"/>
          <a:ext cx="2446250" cy="2279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1501459737"/>
              </p:ext>
            </p:extLst>
          </p:nvPr>
        </p:nvGraphicFramePr>
        <p:xfrm>
          <a:off x="4847735" y="2426671"/>
          <a:ext cx="2598348" cy="229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253542552"/>
              </p:ext>
            </p:extLst>
          </p:nvPr>
        </p:nvGraphicFramePr>
        <p:xfrm>
          <a:off x="7220931" y="2426671"/>
          <a:ext cx="2721807" cy="229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1033144413"/>
              </p:ext>
            </p:extLst>
          </p:nvPr>
        </p:nvGraphicFramePr>
        <p:xfrm>
          <a:off x="3711983" y="4623094"/>
          <a:ext cx="2444725" cy="2291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차트 34"/>
          <p:cNvGraphicFramePr/>
          <p:nvPr>
            <p:extLst>
              <p:ext uri="{D42A27DB-BD31-4B8C-83A1-F6EECF244321}">
                <p14:modId xmlns:p14="http://schemas.microsoft.com/office/powerpoint/2010/main" val="3192421047"/>
              </p:ext>
            </p:extLst>
          </p:nvPr>
        </p:nvGraphicFramePr>
        <p:xfrm>
          <a:off x="6177854" y="4566123"/>
          <a:ext cx="2581488" cy="22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/>
          <p:cNvGraphicFramePr/>
          <p:nvPr>
            <p:extLst>
              <p:ext uri="{D42A27DB-BD31-4B8C-83A1-F6EECF244321}">
                <p14:modId xmlns:p14="http://schemas.microsoft.com/office/powerpoint/2010/main" val="1467835257"/>
              </p:ext>
            </p:extLst>
          </p:nvPr>
        </p:nvGraphicFramePr>
        <p:xfrm>
          <a:off x="-216463" y="2522123"/>
          <a:ext cx="3282574" cy="3109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168434" y="5294057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집단 별 성비의 차이는 크게 다르지 않음 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53" y="5591769"/>
            <a:ext cx="3333887" cy="37633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9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68434" y="5294057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강한 로열티를 가진 집단 </a:t>
            </a:r>
            <a:r>
              <a:rPr lang="en-US" altLang="ko-KR" sz="1400" dirty="0">
                <a:solidFill>
                  <a:prstClr val="white"/>
                </a:solidFill>
              </a:rPr>
              <a:t>A</a:t>
            </a:r>
            <a:r>
              <a:rPr lang="ko-KR" altLang="en-US" sz="1400" dirty="0">
                <a:solidFill>
                  <a:prstClr val="white"/>
                </a:solidFill>
              </a:rPr>
              <a:t>에서 </a:t>
            </a:r>
            <a:r>
              <a:rPr lang="en-US" altLang="ko-KR" sz="1400" dirty="0">
                <a:solidFill>
                  <a:prstClr val="white"/>
                </a:solidFill>
              </a:rPr>
              <a:t>40</a:t>
            </a:r>
            <a:r>
              <a:rPr lang="ko-KR" altLang="en-US" sz="1400" dirty="0">
                <a:solidFill>
                  <a:prstClr val="white"/>
                </a:solidFill>
              </a:rPr>
              <a:t>대 비율이 높게 나옴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2753" y="5591769"/>
            <a:ext cx="4517194" cy="434071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3390332647"/>
              </p:ext>
            </p:extLst>
          </p:nvPr>
        </p:nvGraphicFramePr>
        <p:xfrm>
          <a:off x="506777" y="2857853"/>
          <a:ext cx="2611643" cy="22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3878200946"/>
              </p:ext>
            </p:extLst>
          </p:nvPr>
        </p:nvGraphicFramePr>
        <p:xfrm>
          <a:off x="3663634" y="2475533"/>
          <a:ext cx="1962103" cy="15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차트 37"/>
          <p:cNvGraphicFramePr/>
          <p:nvPr>
            <p:extLst>
              <p:ext uri="{D42A27DB-BD31-4B8C-83A1-F6EECF244321}">
                <p14:modId xmlns:p14="http://schemas.microsoft.com/office/powerpoint/2010/main" val="1213464881"/>
              </p:ext>
            </p:extLst>
          </p:nvPr>
        </p:nvGraphicFramePr>
        <p:xfrm>
          <a:off x="5917159" y="2475533"/>
          <a:ext cx="1962103" cy="15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472816467"/>
              </p:ext>
            </p:extLst>
          </p:nvPr>
        </p:nvGraphicFramePr>
        <p:xfrm>
          <a:off x="8170684" y="2475533"/>
          <a:ext cx="1962103" cy="15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" name="차트 39"/>
          <p:cNvGraphicFramePr/>
          <p:nvPr>
            <p:extLst>
              <p:ext uri="{D42A27DB-BD31-4B8C-83A1-F6EECF244321}">
                <p14:modId xmlns:p14="http://schemas.microsoft.com/office/powerpoint/2010/main" val="1342647518"/>
              </p:ext>
            </p:extLst>
          </p:nvPr>
        </p:nvGraphicFramePr>
        <p:xfrm>
          <a:off x="4779947" y="4271973"/>
          <a:ext cx="1962103" cy="15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1" name="차트 40"/>
          <p:cNvGraphicFramePr/>
          <p:nvPr>
            <p:extLst>
              <p:ext uri="{D42A27DB-BD31-4B8C-83A1-F6EECF244321}">
                <p14:modId xmlns:p14="http://schemas.microsoft.com/office/powerpoint/2010/main" val="4004385712"/>
              </p:ext>
            </p:extLst>
          </p:nvPr>
        </p:nvGraphicFramePr>
        <p:xfrm>
          <a:off x="7306722" y="4271973"/>
          <a:ext cx="1962103" cy="157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83550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52304" y="2440010"/>
            <a:ext cx="4206530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대응 분석을 통한 집단 별 상대적 선호 파악</a:t>
            </a:r>
          </a:p>
        </p:txBody>
      </p:sp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4040" y="2798697"/>
            <a:ext cx="1775833" cy="1748086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550217" y="2839382"/>
            <a:ext cx="3992897" cy="2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48720" y="4395784"/>
            <a:ext cx="380488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50807" y="3996412"/>
            <a:ext cx="243753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1992" y="4945283"/>
            <a:ext cx="4593353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강한 로열티를 가진 </a:t>
            </a:r>
            <a:r>
              <a:rPr lang="en-US" altLang="ko-KR" sz="1400" dirty="0">
                <a:solidFill>
                  <a:prstClr val="white"/>
                </a:solidFill>
              </a:rPr>
              <a:t>A </a:t>
            </a:r>
            <a:r>
              <a:rPr lang="ko-KR" altLang="en-US" sz="1400" dirty="0">
                <a:solidFill>
                  <a:prstClr val="white"/>
                </a:solidFill>
              </a:rPr>
              <a:t>집단은 뚜렷한 특색을 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prstClr val="white"/>
                </a:solidFill>
              </a:rPr>
              <a:t>유지고객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B</a:t>
            </a:r>
            <a:r>
              <a:rPr lang="ko-KR" altLang="en-US" sz="1400" dirty="0">
                <a:solidFill>
                  <a:prstClr val="white"/>
                </a:solidFill>
              </a:rPr>
              <a:t>집단은 다양하게 구매를 함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prstClr val="white"/>
                </a:solidFill>
              </a:rPr>
              <a:t>C </a:t>
            </a:r>
            <a:r>
              <a:rPr lang="ko-KR" altLang="en-US" sz="1400" dirty="0">
                <a:solidFill>
                  <a:prstClr val="white"/>
                </a:solidFill>
              </a:rPr>
              <a:t>집단을 통해 </a:t>
            </a:r>
            <a:r>
              <a:rPr lang="ko-KR" altLang="en-US" sz="1400" dirty="0" err="1">
                <a:solidFill>
                  <a:prstClr val="white"/>
                </a:solidFill>
              </a:rPr>
              <a:t>신규고객이</a:t>
            </a:r>
            <a:r>
              <a:rPr lang="ko-KR" altLang="en-US" sz="1400" dirty="0">
                <a:solidFill>
                  <a:prstClr val="white"/>
                </a:solidFill>
              </a:rPr>
              <a:t> 유입될 때 선호되는 상품을 알 수 있음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prstClr val="white"/>
                </a:solidFill>
              </a:rPr>
              <a:t>D</a:t>
            </a:r>
            <a:r>
              <a:rPr lang="ko-KR" altLang="en-US" sz="1400" dirty="0">
                <a:solidFill>
                  <a:prstClr val="white"/>
                </a:solidFill>
              </a:rPr>
              <a:t>집단은 남성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헬스</a:t>
            </a:r>
            <a:r>
              <a:rPr lang="en-US" altLang="ko-KR" sz="1400" dirty="0">
                <a:solidFill>
                  <a:prstClr val="white"/>
                </a:solidFill>
              </a:rPr>
              <a:t>/</a:t>
            </a:r>
            <a:r>
              <a:rPr lang="ko-KR" altLang="en-US" sz="1400" dirty="0">
                <a:solidFill>
                  <a:prstClr val="white"/>
                </a:solidFill>
              </a:rPr>
              <a:t>스포츠 관련 상품이 선호됨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이탈 고객인 </a:t>
            </a:r>
            <a:r>
              <a:rPr lang="en-US" altLang="ko-KR" sz="1400" dirty="0">
                <a:solidFill>
                  <a:prstClr val="white"/>
                </a:solidFill>
              </a:rPr>
              <a:t>E </a:t>
            </a:r>
            <a:r>
              <a:rPr lang="ko-KR" altLang="en-US" sz="1400" dirty="0">
                <a:solidFill>
                  <a:prstClr val="white"/>
                </a:solidFill>
              </a:rPr>
              <a:t>집단은 상대적으로 넓은 다양성을 가지고 있음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분류 된 </a:t>
            </a:r>
            <a:r>
              <a:rPr lang="en-US" altLang="ko-KR" sz="1400" dirty="0">
                <a:solidFill>
                  <a:prstClr val="white"/>
                </a:solidFill>
              </a:rPr>
              <a:t>A, B, C, D, E </a:t>
            </a:r>
            <a:r>
              <a:rPr lang="ko-KR" altLang="en-US" sz="1400" dirty="0">
                <a:solidFill>
                  <a:prstClr val="white"/>
                </a:solidFill>
              </a:rPr>
              <a:t>집단 들의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상대적인 상품의 선호도를 파악하기 위해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대응 분석 실행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77989" y="2517746"/>
            <a:ext cx="647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2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</a:rPr>
              <a:t>A </a:t>
            </a:r>
            <a:r>
              <a:rPr lang="ko-KR" altLang="en-US" dirty="0">
                <a:solidFill>
                  <a:schemeClr val="bg1"/>
                </a:solidFill>
              </a:rPr>
              <a:t>집단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4172" y="2794746"/>
            <a:ext cx="1769328" cy="1752038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50479" y="2499511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2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</a:rPr>
              <a:t>B </a:t>
            </a:r>
            <a:r>
              <a:rPr lang="ko-KR" altLang="en-US" dirty="0">
                <a:solidFill>
                  <a:schemeClr val="bg1"/>
                </a:solidFill>
              </a:rPr>
              <a:t>집단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7800" y="2776511"/>
            <a:ext cx="1789474" cy="1766894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511749" y="2440010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2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</a:rPr>
              <a:t>C </a:t>
            </a:r>
            <a:r>
              <a:rPr lang="ko-KR" altLang="en-US" dirty="0">
                <a:solidFill>
                  <a:schemeClr val="bg1"/>
                </a:solidFill>
              </a:rPr>
              <a:t>집단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8715" y="4921048"/>
            <a:ext cx="1776366" cy="169588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408122" y="4596980"/>
            <a:ext cx="65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2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</a:rPr>
              <a:t>D </a:t>
            </a:r>
            <a:r>
              <a:rPr lang="ko-KR" altLang="en-US" dirty="0">
                <a:solidFill>
                  <a:schemeClr val="bg1"/>
                </a:solidFill>
              </a:rPr>
              <a:t>집단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8391" y="4921048"/>
            <a:ext cx="1761109" cy="1695883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641551" y="4592037"/>
            <a:ext cx="627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2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</a:rPr>
              <a:t>E </a:t>
            </a:r>
            <a:r>
              <a:rPr lang="ko-KR" altLang="en-US" dirty="0">
                <a:solidFill>
                  <a:schemeClr val="bg1"/>
                </a:solidFill>
              </a:rPr>
              <a:t>집단</a:t>
            </a:r>
          </a:p>
        </p:txBody>
      </p:sp>
    </p:spTree>
    <p:extLst>
      <p:ext uri="{BB962C8B-B14F-4D97-AF65-F5344CB8AC3E}">
        <p14:creationId xmlns:p14="http://schemas.microsoft.com/office/powerpoint/2010/main" val="260109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7396" y="2542546"/>
            <a:ext cx="6347790" cy="3374533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452304" y="2440010"/>
            <a:ext cx="354531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DAU </a:t>
            </a:r>
            <a:r>
              <a:rPr lang="ko-KR" altLang="en-US" sz="1600" b="1" dirty="0">
                <a:solidFill>
                  <a:prstClr val="white"/>
                </a:solidFill>
              </a:rPr>
              <a:t>확인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550217" y="2839382"/>
            <a:ext cx="3365262" cy="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48720" y="4395784"/>
            <a:ext cx="32068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50808" y="3996412"/>
            <a:ext cx="2054384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구매한 클라이언트</a:t>
            </a:r>
            <a:r>
              <a:rPr lang="en-US" altLang="ko-KR" sz="1400" dirty="0">
                <a:solidFill>
                  <a:prstClr val="white"/>
                </a:solidFill>
              </a:rPr>
              <a:t>ID(</a:t>
            </a:r>
            <a:r>
              <a:rPr lang="ko-KR" altLang="en-US" sz="1400" dirty="0">
                <a:solidFill>
                  <a:prstClr val="white"/>
                </a:solidFill>
              </a:rPr>
              <a:t>중복 제거 값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  <a:r>
              <a:rPr lang="ko-KR" altLang="en-US" sz="1400" dirty="0">
                <a:solidFill>
                  <a:prstClr val="white"/>
                </a:solidFill>
              </a:rPr>
              <a:t>의 빈도를 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파악하여 날짜 별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이용 고객 수를 확인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28173" y="4286830"/>
            <a:ext cx="4593353" cy="194555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구매자가 가장 많았던 날 </a:t>
            </a:r>
            <a:r>
              <a:rPr lang="en-US" altLang="ko-KR" sz="1400" dirty="0">
                <a:solidFill>
                  <a:prstClr val="white"/>
                </a:solidFill>
              </a:rPr>
              <a:t>: 5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14</a:t>
            </a:r>
            <a:r>
              <a:rPr lang="ko-KR" altLang="en-US" sz="1400" dirty="0">
                <a:solidFill>
                  <a:prstClr val="white"/>
                </a:solidFill>
              </a:rPr>
              <a:t>일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구매자가 가장 적었던 날 </a:t>
            </a:r>
            <a:r>
              <a:rPr lang="en-US" altLang="ko-KR" sz="1400" dirty="0">
                <a:solidFill>
                  <a:prstClr val="white"/>
                </a:solidFill>
              </a:rPr>
              <a:t>: 9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23</a:t>
            </a:r>
            <a:r>
              <a:rPr lang="ko-KR" altLang="en-US" sz="1400" dirty="0">
                <a:solidFill>
                  <a:prstClr val="white"/>
                </a:solidFill>
              </a:rPr>
              <a:t>일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달이 지날 수록 조금씩 구매자가 줄어드는 경향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공휴일에 영향을 많이 받는 것으로 확인됨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2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2304" y="2440010"/>
            <a:ext cx="354531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요일 별 평균 구매자 수</a:t>
            </a: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확인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550217" y="2839382"/>
            <a:ext cx="3365262" cy="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48720" y="4395784"/>
            <a:ext cx="32068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50808" y="3996412"/>
            <a:ext cx="2054384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같은 날 아이디 별 중복을 제거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공휴일이 끼인 주</a:t>
            </a:r>
            <a:r>
              <a:rPr lang="en-US" altLang="ko-KR" sz="1400" dirty="0">
                <a:solidFill>
                  <a:prstClr val="white"/>
                </a:solidFill>
              </a:rPr>
              <a:t>(week) </a:t>
            </a:r>
            <a:r>
              <a:rPr lang="ko-KR" altLang="en-US" sz="1400" dirty="0">
                <a:solidFill>
                  <a:prstClr val="white"/>
                </a:solidFill>
              </a:rPr>
              <a:t>제거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요일 평균 구매 추이 확인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28173" y="4286831"/>
            <a:ext cx="4593353" cy="1115858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월요일에 구매가 가장 많음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금요일에 가까워 질 수록 구매가 떨어지는 경향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월요일이 다가올 수록 구매가 늘어나는 경향 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04" y="2735721"/>
            <a:ext cx="5926349" cy="31022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6704" y="5735481"/>
            <a:ext cx="5926349" cy="355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60386" y="568930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일요일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996986" y="568930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월요일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57515" y="568723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화요일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494115" y="568723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수요일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230715" y="56872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목요일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967061" y="56872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금요일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9727844" y="56872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토요일</a:t>
            </a:r>
          </a:p>
        </p:txBody>
      </p:sp>
    </p:spTree>
    <p:extLst>
      <p:ext uri="{BB962C8B-B14F-4D97-AF65-F5344CB8AC3E}">
        <p14:creationId xmlns:p14="http://schemas.microsoft.com/office/powerpoint/2010/main" val="94005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2304" y="2511422"/>
            <a:ext cx="1777299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</a:t>
            </a:r>
            <a:r>
              <a:rPr lang="ko-KR" altLang="en-US" sz="1400" dirty="0" err="1">
                <a:solidFill>
                  <a:prstClr val="white"/>
                </a:solidFill>
              </a:rPr>
              <a:t>대분류</a:t>
            </a:r>
            <a:r>
              <a:rPr lang="ko-KR" altLang="en-US" sz="1400" dirty="0">
                <a:solidFill>
                  <a:prstClr val="white"/>
                </a:solidFill>
              </a:rPr>
              <a:t> 랭킹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452305" y="2884194"/>
            <a:ext cx="1777299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35258"/>
              </p:ext>
            </p:extLst>
          </p:nvPr>
        </p:nvGraphicFramePr>
        <p:xfrm>
          <a:off x="448733" y="2890355"/>
          <a:ext cx="1777299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빈도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시즌스포츠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52304" y="3685956"/>
            <a:ext cx="1777299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300345" y="2511422"/>
            <a:ext cx="1777299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중분류 랭킹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2300346" y="2884194"/>
            <a:ext cx="1777299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45713"/>
              </p:ext>
            </p:extLst>
          </p:nvPr>
        </p:nvGraphicFramePr>
        <p:xfrm>
          <a:off x="2296774" y="2890355"/>
          <a:ext cx="1777299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빈도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남성의류상의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여성의류상의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메이크업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스킨케어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여성속옷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여성의류전신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수영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물놀이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여성의류하의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남성의류하의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2300345" y="3685956"/>
            <a:ext cx="1777299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41243" y="2511422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소분류 랭킹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4141244" y="2884194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79293"/>
              </p:ext>
            </p:extLst>
          </p:nvPr>
        </p:nvGraphicFramePr>
        <p:xfrm>
          <a:off x="4137672" y="2890355"/>
          <a:ext cx="2245043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빈도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남성티셔츠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여성원피스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여성티셔츠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여성남방셔츠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남성캐주얼바지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여성바지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블러셔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쉐이딩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하이라이터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스킨케어세트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BB/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파운데이션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컴팩트류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남성스포츠티셔츠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4141243" y="368595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812544" y="4430221"/>
            <a:ext cx="624115" cy="261930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77736" y="4256989"/>
            <a:ext cx="3845007" cy="608394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의류</a:t>
            </a:r>
            <a:r>
              <a:rPr lang="en-US" altLang="ko-KR" dirty="0"/>
              <a:t>/</a:t>
            </a:r>
            <a:r>
              <a:rPr lang="ko-KR" altLang="en-US" dirty="0"/>
              <a:t>패션</a:t>
            </a:r>
            <a:r>
              <a:rPr lang="en-US" altLang="ko-KR" dirty="0"/>
              <a:t>/</a:t>
            </a:r>
            <a:r>
              <a:rPr lang="ko-KR" altLang="en-US" dirty="0"/>
              <a:t>화장품 위주의 상품 군</a:t>
            </a:r>
          </a:p>
        </p:txBody>
      </p:sp>
    </p:spTree>
    <p:extLst>
      <p:ext uri="{BB962C8B-B14F-4D97-AF65-F5344CB8AC3E}">
        <p14:creationId xmlns:p14="http://schemas.microsoft.com/office/powerpoint/2010/main" val="206452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2304" y="2511422"/>
            <a:ext cx="1777299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</a:t>
            </a:r>
            <a:r>
              <a:rPr lang="ko-KR" altLang="en-US" sz="1400" dirty="0" err="1">
                <a:solidFill>
                  <a:prstClr val="white"/>
                </a:solidFill>
              </a:rPr>
              <a:t>대분류</a:t>
            </a:r>
            <a:r>
              <a:rPr lang="ko-KR" altLang="en-US" sz="1400" dirty="0">
                <a:solidFill>
                  <a:prstClr val="white"/>
                </a:solidFill>
              </a:rPr>
              <a:t> 랭킹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452305" y="2884194"/>
            <a:ext cx="1777299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72996"/>
              </p:ext>
            </p:extLst>
          </p:nvPr>
        </p:nvGraphicFramePr>
        <p:xfrm>
          <a:off x="448733" y="2890355"/>
          <a:ext cx="1777299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매출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가구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건강식품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생활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주방가전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냉장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세탁가전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52304" y="3685956"/>
            <a:ext cx="1777299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300345" y="2511422"/>
            <a:ext cx="1777299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중분류 랭킹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2300346" y="2884194"/>
            <a:ext cx="1777299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65778"/>
              </p:ext>
            </p:extLst>
          </p:nvPr>
        </p:nvGraphicFramePr>
        <p:xfrm>
          <a:off x="2296774" y="2890355"/>
          <a:ext cx="1777299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매출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여성가방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스킨케어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여성의류상의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남성의류상의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메이크업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여성의류전신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홍삼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인삼가공식품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여성의류아우터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여성의류하의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2300345" y="3685956"/>
            <a:ext cx="1777299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41243" y="2511422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 소분류 랭킹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4141244" y="2884194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89849"/>
              </p:ext>
            </p:extLst>
          </p:nvPr>
        </p:nvGraphicFramePr>
        <p:xfrm>
          <a:off x="4137672" y="2890355"/>
          <a:ext cx="2245043" cy="363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판매 매출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여성원피스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남성티셔츠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스킨케어세트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여성숄더백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여성남방셔츠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여성티셔츠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홍삼액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여성토트백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BB/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파운데이션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컴팩트류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남성런닝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트레이닝화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4141243" y="368595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812544" y="4430221"/>
            <a:ext cx="624115" cy="261930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77736" y="4256989"/>
            <a:ext cx="4207864" cy="608394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매출액은 판매 빈도 랭킹에 비해</a:t>
            </a:r>
            <a:endParaRPr lang="en-US" altLang="ko-KR" dirty="0"/>
          </a:p>
          <a:p>
            <a:pPr algn="ctr"/>
            <a:r>
              <a:rPr lang="ko-KR" altLang="en-US" dirty="0"/>
              <a:t>건강식품키워드</a:t>
            </a:r>
            <a:r>
              <a:rPr lang="en-US" altLang="ko-KR" dirty="0"/>
              <a:t>(</a:t>
            </a:r>
            <a:r>
              <a:rPr lang="ko-KR" altLang="en-US" dirty="0"/>
              <a:t>홍삼</a:t>
            </a:r>
            <a:r>
              <a:rPr lang="en-US" altLang="ko-KR" dirty="0"/>
              <a:t>)</a:t>
            </a:r>
            <a:r>
              <a:rPr lang="ko-KR" altLang="en-US" dirty="0"/>
              <a:t>가 상위에 생성됨</a:t>
            </a:r>
          </a:p>
        </p:txBody>
      </p:sp>
    </p:spTree>
    <p:extLst>
      <p:ext uri="{BB962C8B-B14F-4D97-AF65-F5344CB8AC3E}">
        <p14:creationId xmlns:p14="http://schemas.microsoft.com/office/powerpoint/2010/main" val="105516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44893" y="2409824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5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14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744894" y="2782596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67285"/>
              </p:ext>
            </p:extLst>
          </p:nvPr>
        </p:nvGraphicFramePr>
        <p:xfrm>
          <a:off x="741322" y="2788757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가장 많았던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시즌스포츠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737750" y="3659067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176036" y="2403663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6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11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176037" y="2776435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98553"/>
              </p:ext>
            </p:extLst>
          </p:nvPr>
        </p:nvGraphicFramePr>
        <p:xfrm>
          <a:off x="3172465" y="2782596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두번째로 많았던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시즌스포츠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168893" y="365290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617894" y="2403663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7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8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5617895" y="2776435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46466"/>
              </p:ext>
            </p:extLst>
          </p:nvPr>
        </p:nvGraphicFramePr>
        <p:xfrm>
          <a:off x="5614323" y="2782596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세번째로 많았던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님성의류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시즌스포츠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5610751" y="365290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1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4586263" y="2496122"/>
            <a:ext cx="2905662" cy="2905664"/>
          </a:xfrm>
          <a:prstGeom prst="ellipse">
            <a:avLst/>
          </a:prstGeom>
          <a:gradFill>
            <a:gsLst>
              <a:gs pos="0">
                <a:srgbClr val="D5355F"/>
              </a:gs>
              <a:gs pos="100000">
                <a:srgbClr val="81569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lvl="0" algn="ctr">
              <a:lnSpc>
                <a:spcPts val="0"/>
              </a:lnSpc>
            </a:pP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37020" y="3036641"/>
            <a:ext cx="2365147" cy="2365147"/>
          </a:xfrm>
          <a:prstGeom prst="ellipse">
            <a:avLst/>
          </a:prstGeom>
          <a:solidFill>
            <a:srgbClr val="30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0111" y="3602821"/>
            <a:ext cx="1798966" cy="1798967"/>
          </a:xfrm>
          <a:prstGeom prst="ellipse">
            <a:avLst/>
          </a:prstGeom>
          <a:gradFill>
            <a:gsLst>
              <a:gs pos="0">
                <a:srgbClr val="D5355F"/>
              </a:gs>
              <a:gs pos="100000">
                <a:srgbClr val="81569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4839" y="4152276"/>
            <a:ext cx="1249511" cy="1249510"/>
          </a:xfrm>
          <a:prstGeom prst="ellipse">
            <a:avLst/>
          </a:prstGeom>
          <a:solidFill>
            <a:srgbClr val="30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4839" y="4643753"/>
            <a:ext cx="1249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4. </a:t>
            </a:r>
            <a:r>
              <a:rPr lang="ko-KR" altLang="en-US" sz="1100" b="1" dirty="0">
                <a:solidFill>
                  <a:schemeClr val="bg1"/>
                </a:solidFill>
              </a:rPr>
              <a:t>서비스 제안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4837" y="3681588"/>
            <a:ext cx="124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3. </a:t>
            </a:r>
            <a:r>
              <a:rPr lang="ko-KR" altLang="en-US" sz="1100" b="1" dirty="0">
                <a:solidFill>
                  <a:prstClr val="white"/>
                </a:solidFill>
              </a:rPr>
              <a:t>수요 트렌드</a:t>
            </a:r>
            <a:endParaRPr lang="en-US" altLang="ko-KR" sz="11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예측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837" y="3132133"/>
            <a:ext cx="124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2. </a:t>
            </a:r>
            <a:r>
              <a:rPr lang="ko-KR" altLang="en-US" sz="1100" b="1" dirty="0">
                <a:solidFill>
                  <a:prstClr val="white"/>
                </a:solidFill>
              </a:rPr>
              <a:t>온라인 선호 </a:t>
            </a:r>
            <a:endParaRPr lang="en-US" altLang="ko-KR" sz="11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 지수 도출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4339" y="2614377"/>
            <a:ext cx="1249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1. </a:t>
            </a:r>
            <a:r>
              <a:rPr lang="ko-KR" altLang="en-US" sz="1100" b="1" dirty="0">
                <a:solidFill>
                  <a:prstClr val="white"/>
                </a:solidFill>
              </a:rPr>
              <a:t>데이터 탐색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Contents</a:t>
            </a:r>
            <a:r>
              <a:rPr lang="en-US" altLang="ko-KR" sz="28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53059" y="3169792"/>
            <a:ext cx="1554480" cy="4571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3059" y="3169792"/>
            <a:ext cx="1224000" cy="45719"/>
          </a:xfrm>
          <a:prstGeom prst="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159" y="2151738"/>
            <a:ext cx="3638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1. </a:t>
            </a:r>
            <a:r>
              <a:rPr lang="ko-KR" altLang="en-US" sz="1200" b="1" dirty="0">
                <a:solidFill>
                  <a:prstClr val="white"/>
                </a:solidFill>
              </a:rPr>
              <a:t>데이터 탐색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제공된 데이터의 반 정규화 </a:t>
            </a:r>
            <a:r>
              <a:rPr lang="en-US" altLang="ko-KR" sz="1000" dirty="0">
                <a:solidFill>
                  <a:schemeClr val="bg1"/>
                </a:solidFill>
              </a:rPr>
              <a:t>/ </a:t>
            </a:r>
            <a:r>
              <a:rPr lang="ko-KR" altLang="en-US" sz="1000" dirty="0">
                <a:solidFill>
                  <a:schemeClr val="bg1"/>
                </a:solidFill>
              </a:rPr>
              <a:t>파생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요약 변수 생성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고객의 특성과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검색 또는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판매된 상품들을 탐색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9476" y="5403463"/>
            <a:ext cx="1554480" cy="4571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9476" y="5403463"/>
            <a:ext cx="1224000" cy="45719"/>
          </a:xfrm>
          <a:prstGeom prst="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576" y="4385409"/>
            <a:ext cx="3638577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</a:rPr>
              <a:t>수요 트렌드 예측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주요 상품군의 온라인 선호지수와 전체 판매 데이터를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바탕으로 분석하여 수요 트렌드를 예측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78936" y="3169792"/>
            <a:ext cx="1554480" cy="4571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78936" y="3169792"/>
            <a:ext cx="1224000" cy="45719"/>
          </a:xfrm>
          <a:prstGeom prst="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90036" y="2151738"/>
            <a:ext cx="3797164" cy="8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2. </a:t>
            </a:r>
            <a:r>
              <a:rPr lang="ko-KR" altLang="en-US" sz="1200" b="1" dirty="0">
                <a:solidFill>
                  <a:schemeClr val="bg1"/>
                </a:solidFill>
              </a:rPr>
              <a:t>온라인 선호 지수 도출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데이터 탐색의 </a:t>
            </a:r>
            <a:r>
              <a:rPr lang="en-US" altLang="ko-KR" sz="1000" dirty="0">
                <a:solidFill>
                  <a:schemeClr val="bg1"/>
                </a:solidFill>
              </a:rPr>
              <a:t>Insight</a:t>
            </a:r>
            <a:r>
              <a:rPr lang="ko-KR" altLang="en-US" sz="1000" dirty="0">
                <a:solidFill>
                  <a:schemeClr val="bg1"/>
                </a:solidFill>
              </a:rPr>
              <a:t>를 바탕으로 주요 상품군을 선정하여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온라인 선호지수 생성 및 그래프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85353" y="5403463"/>
            <a:ext cx="1554480" cy="45719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85353" y="5403463"/>
            <a:ext cx="1224000" cy="45719"/>
          </a:xfrm>
          <a:prstGeom prst="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96453" y="4385409"/>
            <a:ext cx="3638577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도출된 </a:t>
            </a:r>
            <a:r>
              <a:rPr lang="en-US" altLang="ko-KR" sz="1100" dirty="0">
                <a:solidFill>
                  <a:schemeClr val="bg1"/>
                </a:solidFill>
              </a:rPr>
              <a:t>Insight</a:t>
            </a:r>
            <a:r>
              <a:rPr lang="ko-KR" altLang="en-US" sz="1100" dirty="0">
                <a:solidFill>
                  <a:schemeClr val="bg1"/>
                </a:solidFill>
              </a:rPr>
              <a:t>들을 통한 신규 서비스 제안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pic>
        <p:nvPicPr>
          <p:cNvPr id="32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7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44893" y="2409824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9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23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744894" y="2782596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57095"/>
              </p:ext>
            </p:extLst>
          </p:nvPr>
        </p:nvGraphicFramePr>
        <p:xfrm>
          <a:off x="741322" y="2788757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가장 적었던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애완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737750" y="3659067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176036" y="2403663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9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24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176037" y="2776435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32134"/>
              </p:ext>
            </p:extLst>
          </p:nvPr>
        </p:nvGraphicFramePr>
        <p:xfrm>
          <a:off x="3172465" y="2782596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두번째로 적었던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애완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건강식품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168893" y="365290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617894" y="2403663"/>
            <a:ext cx="224504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9</a:t>
            </a:r>
            <a:r>
              <a:rPr lang="ko-KR" altLang="en-US" sz="1400" dirty="0">
                <a:solidFill>
                  <a:prstClr val="white"/>
                </a:solidFill>
              </a:rPr>
              <a:t>월 </a:t>
            </a:r>
            <a:r>
              <a:rPr lang="en-US" altLang="ko-KR" sz="1400" dirty="0">
                <a:solidFill>
                  <a:prstClr val="white"/>
                </a:solidFill>
              </a:rPr>
              <a:t>22</a:t>
            </a:r>
            <a:r>
              <a:rPr lang="ko-KR" altLang="en-US" sz="1400" dirty="0">
                <a:solidFill>
                  <a:prstClr val="white"/>
                </a:solidFill>
              </a:rPr>
              <a:t>일 랭킹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5617895" y="2776435"/>
            <a:ext cx="22450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9495"/>
              </p:ext>
            </p:extLst>
          </p:nvPr>
        </p:nvGraphicFramePr>
        <p:xfrm>
          <a:off x="5614323" y="2782596"/>
          <a:ext cx="224504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4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고객이 세번째로 적었던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날의 판매 빈도 랭킹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패션잡화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건강식품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퍼스널케어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육아용품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5610751" y="3652906"/>
            <a:ext cx="2245043" cy="280799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7945272" y="4394428"/>
            <a:ext cx="321392" cy="454637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59715" y="4210547"/>
            <a:ext cx="3687142" cy="99693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2638" y="4310456"/>
            <a:ext cx="387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전체적으로 고객이 구매하는 상품 군은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크게 다르지 않으며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패션관련 상품 군이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대다수를 차지하고 있음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5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검색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2304" y="2440010"/>
            <a:ext cx="354531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일별 검색 이용고객 수</a:t>
            </a: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확인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550217" y="2839382"/>
            <a:ext cx="3365262" cy="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48720" y="4395784"/>
            <a:ext cx="32068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450808" y="3996412"/>
            <a:ext cx="2054384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검색한 클라이언트</a:t>
            </a:r>
            <a:r>
              <a:rPr lang="en-US" altLang="ko-KR" sz="1400" dirty="0">
                <a:solidFill>
                  <a:prstClr val="white"/>
                </a:solidFill>
              </a:rPr>
              <a:t>ID(</a:t>
            </a:r>
            <a:r>
              <a:rPr lang="ko-KR" altLang="en-US" sz="1400" dirty="0">
                <a:solidFill>
                  <a:prstClr val="white"/>
                </a:solidFill>
              </a:rPr>
              <a:t>중복 제거 값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  <a:r>
              <a:rPr lang="ko-KR" altLang="en-US" sz="1400" dirty="0">
                <a:solidFill>
                  <a:prstClr val="white"/>
                </a:solidFill>
              </a:rPr>
              <a:t>의 빈도를 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파악하여 날짜 별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검색 이용 고객 수를 확인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0268" y="4395784"/>
            <a:ext cx="4593353" cy="567969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일별 구매자 수와 상관 있는 추이를 보여줌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prstClr val="white"/>
                </a:solidFill>
              </a:rPr>
              <a:t>공휴일에 영향을 받으며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급격하게 </a:t>
            </a:r>
            <a:r>
              <a:rPr lang="ko-KR" altLang="en-US" sz="1400" dirty="0" err="1">
                <a:solidFill>
                  <a:prstClr val="white"/>
                </a:solidFill>
              </a:rPr>
              <a:t>검색량이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     </a:t>
            </a:r>
            <a:r>
              <a:rPr lang="ko-KR" altLang="en-US" sz="1400" dirty="0">
                <a:solidFill>
                  <a:prstClr val="white"/>
                </a:solidFill>
              </a:rPr>
              <a:t>오르내리는 것으로 확인됨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400" y="2620000"/>
            <a:ext cx="6255657" cy="323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84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86225" y="2857853"/>
            <a:ext cx="696211" cy="3585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검색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/>
          <a:srcRect t="7762"/>
          <a:stretch/>
        </p:blipFill>
        <p:spPr>
          <a:xfrm>
            <a:off x="917554" y="2857853"/>
            <a:ext cx="4599864" cy="358547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5942964" y="4118468"/>
            <a:ext cx="321392" cy="454637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8524" y="3856796"/>
            <a:ext cx="387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구매고객 수와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검색한 사람의 수는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서로 선형관계가 있으며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검색이 많은 날 구매가 많음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502550" y="3773825"/>
            <a:ext cx="3687142" cy="99693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9240" y="2354348"/>
            <a:ext cx="4828178" cy="374001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구매 빈도와</a:t>
            </a:r>
            <a:r>
              <a:rPr lang="en-US" altLang="ko-KR" sz="1600" dirty="0">
                <a:solidFill>
                  <a:prstClr val="white"/>
                </a:solidFill>
              </a:rPr>
              <a:t> </a:t>
            </a:r>
            <a:r>
              <a:rPr lang="ko-KR" altLang="en-US" sz="1600" dirty="0">
                <a:solidFill>
                  <a:prstClr val="white"/>
                </a:solidFill>
              </a:rPr>
              <a:t>검색 빈도의 </a:t>
            </a:r>
            <a:r>
              <a:rPr lang="ko-KR" altLang="en-US" sz="1600" dirty="0" err="1">
                <a:solidFill>
                  <a:prstClr val="white"/>
                </a:solidFill>
              </a:rPr>
              <a:t>선형성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78909" y="2771517"/>
            <a:ext cx="4828180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622" y="6176630"/>
            <a:ext cx="485775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1746" y="4174340"/>
            <a:ext cx="228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51" y="2735720"/>
            <a:ext cx="5926349" cy="3077380"/>
          </a:xfrm>
          <a:prstGeom prst="rect">
            <a:avLst/>
          </a:prstGeom>
        </p:spPr>
      </p:pic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검색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2304" y="2440010"/>
            <a:ext cx="354531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prstClr val="white"/>
                </a:solidFill>
              </a:rPr>
              <a:t>요일별</a:t>
            </a:r>
            <a:r>
              <a:rPr lang="ko-KR" altLang="en-US" sz="1600" b="1" dirty="0">
                <a:solidFill>
                  <a:prstClr val="white"/>
                </a:solidFill>
              </a:rPr>
              <a:t> 검색 이용고객 수</a:t>
            </a:r>
            <a:r>
              <a:rPr lang="en-US" altLang="ko-KR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</a:rPr>
              <a:t>확인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550217" y="2839382"/>
            <a:ext cx="3365262" cy="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48720" y="4395784"/>
            <a:ext cx="32068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450808" y="3996412"/>
            <a:ext cx="2054384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같은 날 아이디 별 중복을 제거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공휴일이 끼인 주</a:t>
            </a:r>
            <a:r>
              <a:rPr lang="en-US" altLang="ko-KR" sz="1400" dirty="0">
                <a:solidFill>
                  <a:prstClr val="white"/>
                </a:solidFill>
              </a:rPr>
              <a:t>(week) </a:t>
            </a:r>
            <a:r>
              <a:rPr lang="ko-KR" altLang="en-US" sz="1400" dirty="0">
                <a:solidFill>
                  <a:prstClr val="white"/>
                </a:solidFill>
              </a:rPr>
              <a:t>제거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요일 평균 검색 추이 확인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0268" y="4395784"/>
            <a:ext cx="4593353" cy="10069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-</a:t>
            </a:r>
            <a:r>
              <a:rPr lang="ko-KR" altLang="en-US" sz="1400" dirty="0">
                <a:solidFill>
                  <a:prstClr val="white"/>
                </a:solidFill>
              </a:rPr>
              <a:t> 요일 별 구매 추이와 다르게 일요일에 </a:t>
            </a:r>
            <a:r>
              <a:rPr lang="ko-KR" altLang="en-US" sz="1400" dirty="0" err="1">
                <a:solidFill>
                  <a:prstClr val="white"/>
                </a:solidFill>
              </a:rPr>
              <a:t>검색량이</a:t>
            </a:r>
            <a:r>
              <a:rPr lang="ko-KR" altLang="en-US" sz="1400" dirty="0">
                <a:solidFill>
                  <a:prstClr val="white"/>
                </a:solidFill>
              </a:rPr>
              <a:t> 가장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  </a:t>
            </a:r>
            <a:r>
              <a:rPr lang="ko-KR" altLang="en-US" sz="1400" dirty="0">
                <a:solidFill>
                  <a:prstClr val="white"/>
                </a:solidFill>
              </a:rPr>
              <a:t>많으며 금요일까지 떨어지는 추세를 보여줌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- </a:t>
            </a:r>
            <a:r>
              <a:rPr lang="ko-KR" altLang="en-US" sz="1400" dirty="0">
                <a:solidFill>
                  <a:prstClr val="white"/>
                </a:solidFill>
              </a:rPr>
              <a:t>일요일에 검색 후 월요일에 구매하는 고객이 많다고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  </a:t>
            </a:r>
            <a:r>
              <a:rPr lang="ko-KR" altLang="en-US" sz="1400" dirty="0">
                <a:solidFill>
                  <a:prstClr val="white"/>
                </a:solidFill>
              </a:rPr>
              <a:t>볼 수 있음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82151" y="5708680"/>
            <a:ext cx="5926349" cy="355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5833" y="566250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일요일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022433" y="566250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월요일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782962" y="56604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화요일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19562" y="56604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수요일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256162" y="566042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목요일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992508" y="566042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금요일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753291" y="566042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/>
              <a:t>토요일</a:t>
            </a:r>
          </a:p>
        </p:txBody>
      </p:sp>
    </p:spTree>
    <p:extLst>
      <p:ext uri="{BB962C8B-B14F-4D97-AF65-F5344CB8AC3E}">
        <p14:creationId xmlns:p14="http://schemas.microsoft.com/office/powerpoint/2010/main" val="27549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검색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653E08C9-C2FE-4D7D-8419-F8BD72801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395982"/>
              </p:ext>
            </p:extLst>
          </p:nvPr>
        </p:nvGraphicFramePr>
        <p:xfrm>
          <a:off x="152148" y="2768614"/>
          <a:ext cx="3472280" cy="359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3157194369"/>
              </p:ext>
            </p:extLst>
          </p:nvPr>
        </p:nvGraphicFramePr>
        <p:xfrm>
          <a:off x="3412965" y="2432617"/>
          <a:ext cx="2446250" cy="2279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2084861697"/>
              </p:ext>
            </p:extLst>
          </p:nvPr>
        </p:nvGraphicFramePr>
        <p:xfrm>
          <a:off x="5568179" y="2426671"/>
          <a:ext cx="2598348" cy="229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195446512"/>
              </p:ext>
            </p:extLst>
          </p:nvPr>
        </p:nvGraphicFramePr>
        <p:xfrm>
          <a:off x="7941375" y="2426671"/>
          <a:ext cx="2721807" cy="229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660386327"/>
              </p:ext>
            </p:extLst>
          </p:nvPr>
        </p:nvGraphicFramePr>
        <p:xfrm>
          <a:off x="2811433" y="4623094"/>
          <a:ext cx="2444725" cy="2291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5" name="차트 34"/>
          <p:cNvGraphicFramePr/>
          <p:nvPr>
            <p:extLst>
              <p:ext uri="{D42A27DB-BD31-4B8C-83A1-F6EECF244321}">
                <p14:modId xmlns:p14="http://schemas.microsoft.com/office/powerpoint/2010/main" val="75710911"/>
              </p:ext>
            </p:extLst>
          </p:nvPr>
        </p:nvGraphicFramePr>
        <p:xfrm>
          <a:off x="5277304" y="4566123"/>
          <a:ext cx="2581488" cy="22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941375" y="5123845"/>
            <a:ext cx="3137030" cy="875174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로열티가 높거나</a:t>
            </a:r>
            <a:r>
              <a:rPr lang="en-US" altLang="ko-KR" sz="1400" dirty="0"/>
              <a:t> </a:t>
            </a:r>
            <a:r>
              <a:rPr lang="ko-KR" altLang="en-US" sz="1400" dirty="0"/>
              <a:t>높았던 고객일 수록</a:t>
            </a:r>
            <a:r>
              <a:rPr lang="en-US" altLang="ko-KR" sz="1400" dirty="0"/>
              <a:t> </a:t>
            </a:r>
            <a:r>
              <a:rPr lang="ko-KR" altLang="en-US" sz="1400" dirty="0"/>
              <a:t>검색을 활용한 구매가</a:t>
            </a:r>
            <a:r>
              <a:rPr lang="en-US" altLang="ko-KR" sz="1400" dirty="0"/>
              <a:t> </a:t>
            </a:r>
            <a:r>
              <a:rPr lang="ko-KR" altLang="en-US" sz="1400" dirty="0"/>
              <a:t>많음</a:t>
            </a:r>
          </a:p>
        </p:txBody>
      </p:sp>
    </p:spTree>
    <p:extLst>
      <p:ext uri="{BB962C8B-B14F-4D97-AF65-F5344CB8AC3E}">
        <p14:creationId xmlns:p14="http://schemas.microsoft.com/office/powerpoint/2010/main" val="33868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검색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상품 데이터를 통한 다양한 탐색적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rcRect l="12960" t="11642" r="6176" b="15224"/>
          <a:stretch/>
        </p:blipFill>
        <p:spPr>
          <a:xfrm>
            <a:off x="408344" y="3218218"/>
            <a:ext cx="2459547" cy="2476277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438657" y="3131313"/>
            <a:ext cx="211755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40744" y="2731941"/>
            <a:ext cx="2265977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구매고객 전체 </a:t>
            </a:r>
            <a:r>
              <a:rPr lang="ko-KR" altLang="en-US" sz="1600" b="1" dirty="0" err="1">
                <a:solidFill>
                  <a:prstClr val="white"/>
                </a:solidFill>
              </a:rPr>
              <a:t>검색어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/>
          <a:srcRect l="13786" t="12630" r="6451" b="15472"/>
          <a:stretch/>
        </p:blipFill>
        <p:spPr>
          <a:xfrm>
            <a:off x="3268971" y="2677350"/>
            <a:ext cx="1755591" cy="176164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3316785" y="2328747"/>
            <a:ext cx="1659961" cy="313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집단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/>
          <a:srcRect l="13785" t="14360" r="8377" b="15472"/>
          <a:stretch/>
        </p:blipFill>
        <p:spPr>
          <a:xfrm>
            <a:off x="5467816" y="2677350"/>
            <a:ext cx="1755443" cy="1761646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515556" y="2328746"/>
            <a:ext cx="1659961" cy="313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집단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/>
          <a:srcRect l="14656" t="12862" r="6679" b="15240"/>
          <a:stretch/>
        </p:blipFill>
        <p:spPr>
          <a:xfrm>
            <a:off x="7666513" y="2677350"/>
            <a:ext cx="1729290" cy="1759522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7701177" y="2334929"/>
            <a:ext cx="1659961" cy="313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집단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/>
          <a:srcRect l="13573" t="15557" r="10239" b="15263"/>
          <a:stretch/>
        </p:blipFill>
        <p:spPr>
          <a:xfrm>
            <a:off x="3267152" y="4807383"/>
            <a:ext cx="1757410" cy="1776443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306652" y="4489756"/>
            <a:ext cx="1659961" cy="313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</a:t>
            </a:r>
            <a:r>
              <a:rPr lang="ko-KR" altLang="en-US" sz="1200" b="1" dirty="0">
                <a:solidFill>
                  <a:prstClr val="white"/>
                </a:solidFill>
              </a:rPr>
              <a:t>집단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/>
          <a:srcRect l="13511" t="12384" r="6450" b="15224"/>
          <a:stretch/>
        </p:blipFill>
        <p:spPr>
          <a:xfrm>
            <a:off x="5463323" y="4800975"/>
            <a:ext cx="1766855" cy="1778998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5522392" y="4489756"/>
            <a:ext cx="1659961" cy="313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</a:t>
            </a:r>
            <a:r>
              <a:rPr lang="ko-KR" altLang="en-US" sz="1200" b="1" dirty="0">
                <a:solidFill>
                  <a:prstClr val="white"/>
                </a:solidFill>
              </a:rPr>
              <a:t>집단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3F3E0C-02BE-4984-A8C7-CAA4DF54DED6}"/>
              </a:ext>
            </a:extLst>
          </p:cNvPr>
          <p:cNvSpPr/>
          <p:nvPr/>
        </p:nvSpPr>
        <p:spPr>
          <a:xfrm>
            <a:off x="7337132" y="4772000"/>
            <a:ext cx="4570852" cy="119275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</a:t>
            </a:r>
            <a:r>
              <a:rPr lang="ko-KR" altLang="en-US" sz="1200" dirty="0"/>
              <a:t>집단 </a:t>
            </a:r>
            <a:r>
              <a:rPr lang="en-US" altLang="ko-KR" sz="1200" dirty="0"/>
              <a:t>: </a:t>
            </a:r>
            <a:r>
              <a:rPr lang="ko-KR" altLang="en-US" sz="1200" dirty="0"/>
              <a:t>구체적인 브랜드명 또는 상품명을 검색</a:t>
            </a:r>
            <a:r>
              <a:rPr lang="en-US" altLang="ko-KR" sz="1200" dirty="0"/>
              <a:t>(</a:t>
            </a:r>
            <a:r>
              <a:rPr lang="ko-KR" altLang="en-US" sz="1200" dirty="0"/>
              <a:t>주로 패션상품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B</a:t>
            </a:r>
            <a:r>
              <a:rPr lang="ko-KR" altLang="en-US" sz="1200" dirty="0"/>
              <a:t>집단 </a:t>
            </a:r>
            <a:r>
              <a:rPr lang="en-US" altLang="ko-KR" sz="1200" dirty="0"/>
              <a:t>: </a:t>
            </a:r>
            <a:r>
              <a:rPr lang="ko-KR" altLang="en-US" sz="1200" dirty="0"/>
              <a:t>생수</a:t>
            </a:r>
            <a:r>
              <a:rPr lang="en-US" altLang="ko-KR" sz="1200" dirty="0"/>
              <a:t>/</a:t>
            </a:r>
            <a:r>
              <a:rPr lang="ko-KR" altLang="en-US" sz="1200" dirty="0"/>
              <a:t>무료배송에 대한 검색이 포착됨</a:t>
            </a:r>
            <a:endParaRPr lang="en-US" altLang="ko-KR" sz="1200" dirty="0"/>
          </a:p>
          <a:p>
            <a:r>
              <a:rPr lang="en-US" altLang="ko-KR" sz="1200" dirty="0"/>
              <a:t>C</a:t>
            </a:r>
            <a:r>
              <a:rPr lang="ko-KR" altLang="en-US" sz="1200" dirty="0"/>
              <a:t>집단 </a:t>
            </a:r>
            <a:r>
              <a:rPr lang="en-US" altLang="ko-KR" sz="1200" dirty="0"/>
              <a:t>: </a:t>
            </a:r>
            <a:r>
              <a:rPr lang="ko-KR" altLang="en-US" sz="1200" dirty="0"/>
              <a:t>생수</a:t>
            </a:r>
            <a:r>
              <a:rPr lang="en-US" altLang="ko-KR" sz="1200" dirty="0"/>
              <a:t>/</a:t>
            </a:r>
            <a:r>
              <a:rPr lang="ko-KR" altLang="en-US" sz="1200" dirty="0"/>
              <a:t>정관장과 패션상품에 대한 검색이 포착됨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D</a:t>
            </a:r>
            <a:r>
              <a:rPr lang="ko-KR" altLang="en-US" sz="1200" dirty="0"/>
              <a:t>집단 </a:t>
            </a:r>
            <a:r>
              <a:rPr lang="en-US" altLang="ko-KR" sz="1200" dirty="0"/>
              <a:t>: </a:t>
            </a:r>
            <a:r>
              <a:rPr lang="ko-KR" altLang="en-US" sz="1200" dirty="0"/>
              <a:t>추상적인 검색어들이 많이 포착됨</a:t>
            </a:r>
            <a:endParaRPr lang="en-US" altLang="ko-KR" sz="1200" dirty="0"/>
          </a:p>
          <a:p>
            <a:r>
              <a:rPr lang="en-US" altLang="ko-KR" sz="1200" dirty="0"/>
              <a:t>E</a:t>
            </a:r>
            <a:r>
              <a:rPr lang="ko-KR" altLang="en-US" sz="1200" dirty="0"/>
              <a:t>집단 </a:t>
            </a:r>
            <a:r>
              <a:rPr lang="en-US" altLang="ko-KR" sz="1200" dirty="0"/>
              <a:t>: </a:t>
            </a:r>
            <a:r>
              <a:rPr lang="ko-KR" altLang="en-US" sz="1200" dirty="0"/>
              <a:t>전체 검색어와 비슷한 검색어들이 주로 포착됨</a:t>
            </a:r>
          </a:p>
        </p:txBody>
      </p:sp>
    </p:spTree>
    <p:extLst>
      <p:ext uri="{BB962C8B-B14F-4D97-AF65-F5344CB8AC3E}">
        <p14:creationId xmlns:p14="http://schemas.microsoft.com/office/powerpoint/2010/main" val="153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8633923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여러 데이터 탐색들을 통한 인사이트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DD814-E9DA-4713-ADA0-BBC662AA48DC}"/>
              </a:ext>
            </a:extLst>
          </p:cNvPr>
          <p:cNvSpPr/>
          <p:nvPr/>
        </p:nvSpPr>
        <p:spPr>
          <a:xfrm>
            <a:off x="3900887" y="2965320"/>
            <a:ext cx="5154701" cy="149782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판매 상품은 주로 패션</a:t>
            </a:r>
            <a:r>
              <a:rPr lang="en-US" altLang="ko-KR" sz="1400" dirty="0"/>
              <a:t>/</a:t>
            </a:r>
            <a:r>
              <a:rPr lang="ko-KR" altLang="en-US" sz="1400" dirty="0"/>
              <a:t>의류 상품이며 이외에도 다양한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상품을 판매하고 있음</a:t>
            </a:r>
            <a:endParaRPr lang="en-US" altLang="ko-KR" sz="1400" dirty="0"/>
          </a:p>
          <a:p>
            <a:r>
              <a:rPr lang="en-US" altLang="ko-KR" sz="1400" dirty="0"/>
              <a:t>- 30</a:t>
            </a:r>
            <a:r>
              <a:rPr lang="ko-KR" altLang="en-US" sz="1400" dirty="0"/>
              <a:t>대 </a:t>
            </a:r>
            <a:r>
              <a:rPr lang="en-US" altLang="ko-KR" sz="1400" dirty="0"/>
              <a:t>40</a:t>
            </a:r>
            <a:r>
              <a:rPr lang="ko-KR" altLang="en-US" sz="1400" dirty="0"/>
              <a:t>대 여성이 많이 이용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브랜드 상품을 위주로 판매하고 있음</a:t>
            </a:r>
            <a:endParaRPr lang="en-US" altLang="ko-KR" sz="1400" dirty="0"/>
          </a:p>
          <a:p>
            <a:r>
              <a:rPr lang="en-US" altLang="ko-KR" sz="1400" dirty="0"/>
              <a:t>- DAU</a:t>
            </a:r>
            <a:r>
              <a:rPr lang="ko-KR" altLang="en-US" sz="1400" dirty="0"/>
              <a:t>를 통해 유추하면 </a:t>
            </a:r>
            <a:r>
              <a:rPr lang="ko-KR" altLang="en-US" sz="1400" dirty="0" err="1"/>
              <a:t>이벤트성의</a:t>
            </a:r>
            <a:r>
              <a:rPr lang="ko-KR" altLang="en-US" sz="1400" dirty="0"/>
              <a:t> 판촉행사를 주기적으로</a:t>
            </a:r>
            <a:endParaRPr lang="en-US" altLang="ko-KR" sz="1400" dirty="0"/>
          </a:p>
          <a:p>
            <a:r>
              <a:rPr lang="ko-KR" altLang="en-US" sz="1400" dirty="0"/>
              <a:t>  실행하는 </a:t>
            </a:r>
            <a:r>
              <a:rPr lang="ko-KR" altLang="en-US" sz="1400" dirty="0" err="1"/>
              <a:t>제휴사</a:t>
            </a:r>
            <a:endParaRPr lang="en-US" altLang="ko-KR" sz="14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67DB826-CD5A-45C0-8753-4759D410ECB6}"/>
              </a:ext>
            </a:extLst>
          </p:cNvPr>
          <p:cNvCxnSpPr/>
          <p:nvPr/>
        </p:nvCxnSpPr>
        <p:spPr>
          <a:xfrm>
            <a:off x="3866798" y="2857369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26">
            <a:extLst>
              <a:ext uri="{FF2B5EF4-FFF2-40B4-BE49-F238E27FC236}">
                <a16:creationId xmlns:a16="http://schemas.microsoft.com/office/drawing/2014/main" id="{51774E6A-2E05-48D0-9312-850876512A4D}"/>
              </a:ext>
            </a:extLst>
          </p:cNvPr>
          <p:cNvSpPr/>
          <p:nvPr/>
        </p:nvSpPr>
        <p:spPr>
          <a:xfrm>
            <a:off x="3725354" y="2496106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 데이터 제공 </a:t>
            </a:r>
            <a:r>
              <a:rPr lang="ko-KR" altLang="en-US" sz="1400" dirty="0" err="1">
                <a:solidFill>
                  <a:prstClr val="white"/>
                </a:solidFill>
              </a:rPr>
              <a:t>제휴사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71235" y="2420464"/>
            <a:ext cx="1701265" cy="1805231"/>
            <a:chOff x="2071235" y="2420464"/>
            <a:chExt cx="1701265" cy="180523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F77BA2-EA8D-434B-8175-CC1B75DCF124}"/>
                </a:ext>
              </a:extLst>
            </p:cNvPr>
            <p:cNvSpPr/>
            <p:nvPr/>
          </p:nvSpPr>
          <p:spPr>
            <a:xfrm>
              <a:off x="2071235" y="2420464"/>
              <a:ext cx="1701265" cy="1805231"/>
            </a:xfrm>
            <a:prstGeom prst="ellipse">
              <a:avLst/>
            </a:prstGeom>
            <a:gradFill flip="none" rotWithShape="1">
              <a:gsLst>
                <a:gs pos="100000">
                  <a:srgbClr val="D5355F"/>
                </a:gs>
                <a:gs pos="0">
                  <a:srgbClr val="81569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622" y="2517702"/>
              <a:ext cx="1525732" cy="1525732"/>
            </a:xfrm>
            <a:prstGeom prst="rect">
              <a:avLst/>
            </a:prstGeom>
          </p:spPr>
        </p:pic>
      </p:grpSp>
      <p:sp>
        <p:nvSpPr>
          <p:cNvPr id="39" name="화살표: 오른쪽 12">
            <a:extLst>
              <a:ext uri="{FF2B5EF4-FFF2-40B4-BE49-F238E27FC236}">
                <a16:creationId xmlns:a16="http://schemas.microsoft.com/office/drawing/2014/main" id="{7EEEA6A6-86C8-4D88-A5FA-3674D6189ECD}"/>
              </a:ext>
            </a:extLst>
          </p:cNvPr>
          <p:cNvSpPr/>
          <p:nvPr/>
        </p:nvSpPr>
        <p:spPr>
          <a:xfrm>
            <a:off x="260574" y="5285285"/>
            <a:ext cx="515751" cy="35654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01923" y="4605960"/>
            <a:ext cx="4053413" cy="2143170"/>
            <a:chOff x="1475894" y="4605960"/>
            <a:chExt cx="4053413" cy="2143170"/>
          </a:xfrm>
        </p:grpSpPr>
        <p:sp>
          <p:nvSpPr>
            <p:cNvPr id="7" name="직사각형 6"/>
            <p:cNvSpPr/>
            <p:nvPr/>
          </p:nvSpPr>
          <p:spPr>
            <a:xfrm>
              <a:off x="1475894" y="4605960"/>
              <a:ext cx="4053413" cy="2143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466" y="4605960"/>
              <a:ext cx="3256841" cy="21431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894" y="4605960"/>
              <a:ext cx="782832" cy="782832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3DD814-E9DA-4713-ADA0-BBC662AA48DC}"/>
              </a:ext>
            </a:extLst>
          </p:cNvPr>
          <p:cNvSpPr/>
          <p:nvPr/>
        </p:nvSpPr>
        <p:spPr>
          <a:xfrm>
            <a:off x="992624" y="4993955"/>
            <a:ext cx="3873290" cy="93920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제휴사 유추 결과 롯데 홈쇼핑으로 유추 됨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제공된 데이터의 상품 목록과 롯데 홈쇼핑을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비교한 결과 같은 </a:t>
            </a:r>
            <a:r>
              <a:rPr lang="ko-KR" altLang="en-US" sz="1400" dirty="0" err="1"/>
              <a:t>상품군을</a:t>
            </a:r>
            <a:r>
              <a:rPr lang="ko-KR" altLang="en-US" sz="1400" dirty="0"/>
              <a:t> 판매하고 있음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08842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8633923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Insight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여러 데이터 탐색들을 통한 인사이트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43114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06717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270320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DD814-E9DA-4713-ADA0-BBC662AA48DC}"/>
              </a:ext>
            </a:extLst>
          </p:cNvPr>
          <p:cNvSpPr/>
          <p:nvPr/>
        </p:nvSpPr>
        <p:spPr>
          <a:xfrm>
            <a:off x="3866798" y="3214198"/>
            <a:ext cx="5154701" cy="1011498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고객의 특성이 가장 두드러지게 나타남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매출 기여도가 가장 높지만 고객 비율은 </a:t>
            </a:r>
            <a:r>
              <a:rPr lang="en-US" altLang="ko-KR" sz="1400" dirty="0"/>
              <a:t>6% </a:t>
            </a:r>
            <a:r>
              <a:rPr lang="ko-KR" altLang="en-US" sz="1400" dirty="0"/>
              <a:t>수준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해당 집단의 고객 로열티를 확보하고</a:t>
            </a:r>
            <a:r>
              <a:rPr lang="en-US" altLang="ko-KR" sz="1400" dirty="0"/>
              <a:t>, </a:t>
            </a:r>
            <a:r>
              <a:rPr lang="ko-KR" altLang="en-US" sz="1400" dirty="0"/>
              <a:t>유지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강화시키는</a:t>
            </a:r>
            <a:r>
              <a:rPr lang="ko-KR" altLang="en-US" sz="1400" dirty="0"/>
              <a:t> 것이 </a:t>
            </a:r>
            <a:endParaRPr lang="en-US" altLang="ko-KR" sz="1400" dirty="0"/>
          </a:p>
          <a:p>
            <a:r>
              <a:rPr lang="ko-KR" altLang="en-US" sz="1400" dirty="0"/>
              <a:t>  기업의 중요한 과제임</a:t>
            </a:r>
            <a:endParaRPr lang="en-US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3F434B-DC88-4571-8618-0B7E883D29A2}"/>
              </a:ext>
            </a:extLst>
          </p:cNvPr>
          <p:cNvGrpSpPr/>
          <p:nvPr/>
        </p:nvGrpSpPr>
        <p:grpSpPr>
          <a:xfrm>
            <a:off x="2071235" y="2344809"/>
            <a:ext cx="1701267" cy="1880885"/>
            <a:chOff x="473804" y="2542546"/>
            <a:chExt cx="1345134" cy="14808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A087DBD-3EE4-4844-97A4-94CF80E64EE0}"/>
                </a:ext>
              </a:extLst>
            </p:cNvPr>
            <p:cNvGrpSpPr/>
            <p:nvPr/>
          </p:nvGrpSpPr>
          <p:grpSpPr>
            <a:xfrm>
              <a:off x="473804" y="2542546"/>
              <a:ext cx="1345134" cy="1480850"/>
              <a:chOff x="2119393" y="2971799"/>
              <a:chExt cx="914401" cy="95272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38F77BA2-EA8D-434B-8175-CC1B75DCF124}"/>
                  </a:ext>
                </a:extLst>
              </p:cNvPr>
              <p:cNvSpPr/>
              <p:nvPr/>
            </p:nvSpPr>
            <p:spPr>
              <a:xfrm>
                <a:off x="2119393" y="3010120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D5355F"/>
                  </a:gs>
                  <a:gs pos="0">
                    <a:srgbClr val="815695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1D30502-E0E5-4161-8667-6132E3D38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9393" y="2971799"/>
                <a:ext cx="914401" cy="914401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00F6A16-2B82-480F-A673-A588D7059749}"/>
                </a:ext>
              </a:extLst>
            </p:cNvPr>
            <p:cNvSpPr/>
            <p:nvPr/>
          </p:nvSpPr>
          <p:spPr>
            <a:xfrm>
              <a:off x="784733" y="3100066"/>
              <a:ext cx="7232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0" dirty="0">
                  <a:ln w="0"/>
                  <a:gradFill flip="none" rotWithShape="1">
                    <a:gsLst>
                      <a:gs pos="100000">
                        <a:srgbClr val="D5355F"/>
                      </a:gs>
                      <a:gs pos="0">
                        <a:srgbClr val="815695"/>
                      </a:gs>
                    </a:gsLst>
                    <a:lin ang="8100000" scaled="1"/>
                    <a:tileRect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A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67DB826-CD5A-45C0-8753-4759D410ECB6}"/>
              </a:ext>
            </a:extLst>
          </p:cNvPr>
          <p:cNvCxnSpPr/>
          <p:nvPr/>
        </p:nvCxnSpPr>
        <p:spPr>
          <a:xfrm>
            <a:off x="3866798" y="2857369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26">
            <a:extLst>
              <a:ext uri="{FF2B5EF4-FFF2-40B4-BE49-F238E27FC236}">
                <a16:creationId xmlns:a16="http://schemas.microsoft.com/office/drawing/2014/main" id="{51774E6A-2E05-48D0-9312-850876512A4D}"/>
              </a:ext>
            </a:extLst>
          </p:cNvPr>
          <p:cNvSpPr/>
          <p:nvPr/>
        </p:nvSpPr>
        <p:spPr>
          <a:xfrm>
            <a:off x="3772503" y="2677780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 서비스 제안 대상 선정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  A</a:t>
            </a:r>
            <a:r>
              <a:rPr lang="ko-KR" altLang="en-US" sz="1400" dirty="0">
                <a:solidFill>
                  <a:prstClr val="white"/>
                </a:solidFill>
              </a:rPr>
              <a:t>집단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A7F5B5-1C14-4D0D-990B-69647143C03B}"/>
              </a:ext>
            </a:extLst>
          </p:cNvPr>
          <p:cNvSpPr/>
          <p:nvPr/>
        </p:nvSpPr>
        <p:spPr>
          <a:xfrm>
            <a:off x="4792741" y="4924077"/>
            <a:ext cx="2791902" cy="124210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우량 고객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  <a:r>
              <a:rPr lang="ko-KR" altLang="en-US" sz="1400" dirty="0"/>
              <a:t>대 </a:t>
            </a:r>
            <a:r>
              <a:rPr lang="en-US" altLang="ko-KR" sz="1400" dirty="0"/>
              <a:t>40</a:t>
            </a:r>
            <a:r>
              <a:rPr lang="ko-KR" altLang="en-US" sz="1400" dirty="0"/>
              <a:t>대 여성집단</a:t>
            </a:r>
            <a:endParaRPr lang="en-US" altLang="ko-KR" sz="1400" dirty="0"/>
          </a:p>
          <a:p>
            <a:r>
              <a:rPr lang="ko-KR" altLang="en-US" sz="1400" dirty="0" err="1"/>
              <a:t>유아의류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/</a:t>
            </a:r>
            <a:r>
              <a:rPr lang="ko-KR" altLang="en-US" sz="1400" dirty="0"/>
              <a:t>가정용품 키워드</a:t>
            </a:r>
            <a:endParaRPr lang="en-US" altLang="ko-KR" sz="1400" dirty="0"/>
          </a:p>
          <a:p>
            <a:r>
              <a:rPr lang="ko-KR" altLang="en-US" sz="1400" dirty="0"/>
              <a:t>브랜드 상품</a:t>
            </a:r>
            <a:r>
              <a:rPr lang="en-US" altLang="ko-KR" sz="1400" dirty="0"/>
              <a:t>(</a:t>
            </a:r>
            <a:r>
              <a:rPr lang="ko-KR" altLang="en-US" sz="1400" dirty="0"/>
              <a:t>패션</a:t>
            </a:r>
            <a:r>
              <a:rPr lang="en-US" altLang="ko-KR" sz="1400" dirty="0"/>
              <a:t>) </a:t>
            </a:r>
            <a:r>
              <a:rPr lang="ko-KR" altLang="en-US" sz="1400" dirty="0"/>
              <a:t>선호</a:t>
            </a:r>
            <a:endParaRPr lang="en-US" altLang="ko-KR" sz="1400" dirty="0"/>
          </a:p>
          <a:p>
            <a:r>
              <a:rPr lang="ko-KR" altLang="en-US" sz="1400" dirty="0"/>
              <a:t>검색을 적극적으로 이용</a:t>
            </a:r>
            <a:endParaRPr lang="en-US" altLang="ko-KR" sz="1400" dirty="0"/>
          </a:p>
        </p:txBody>
      </p:sp>
      <p:sp>
        <p:nvSpPr>
          <p:cNvPr id="37" name="모서리가 둥근 직사각형 26">
            <a:extLst>
              <a:ext uri="{FF2B5EF4-FFF2-40B4-BE49-F238E27FC236}">
                <a16:creationId xmlns:a16="http://schemas.microsoft.com/office/drawing/2014/main" id="{8D5ABF21-1C6D-4EFE-A7FE-0A4D846777C4}"/>
              </a:ext>
            </a:extLst>
          </p:cNvPr>
          <p:cNvSpPr/>
          <p:nvPr/>
        </p:nvSpPr>
        <p:spPr>
          <a:xfrm>
            <a:off x="4792741" y="4534370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A</a:t>
            </a:r>
            <a:r>
              <a:rPr lang="ko-KR" altLang="en-US" sz="1400" dirty="0">
                <a:solidFill>
                  <a:prstClr val="white"/>
                </a:solidFill>
              </a:rPr>
              <a:t>집단 특성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5" name="화살표: 오른쪽 12">
            <a:extLst>
              <a:ext uri="{FF2B5EF4-FFF2-40B4-BE49-F238E27FC236}">
                <a16:creationId xmlns:a16="http://schemas.microsoft.com/office/drawing/2014/main" id="{7EEEA6A6-86C8-4D88-A5FA-3674D6189ECD}"/>
              </a:ext>
            </a:extLst>
          </p:cNvPr>
          <p:cNvSpPr/>
          <p:nvPr/>
        </p:nvSpPr>
        <p:spPr>
          <a:xfrm>
            <a:off x="4192144" y="5188579"/>
            <a:ext cx="439058" cy="35654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A7F5B5-1C14-4D0D-990B-69647143C03B}"/>
              </a:ext>
            </a:extLst>
          </p:cNvPr>
          <p:cNvSpPr/>
          <p:nvPr/>
        </p:nvSpPr>
        <p:spPr>
          <a:xfrm>
            <a:off x="174112" y="4594812"/>
            <a:ext cx="3856493" cy="1703918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모든 데이터에 대한 분석은 많은 오류를 낳고</a:t>
            </a:r>
            <a:endParaRPr lang="en-US" altLang="ko-KR" sz="1400" dirty="0"/>
          </a:p>
          <a:p>
            <a:r>
              <a:rPr lang="ko-KR" altLang="en-US" sz="1400" dirty="0"/>
              <a:t>비용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시간을 할애하게 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따라서 모든 데이터에 대한 분석을 지양하고</a:t>
            </a:r>
            <a:endParaRPr lang="en-US" altLang="ko-KR" sz="1400" dirty="0"/>
          </a:p>
          <a:p>
            <a:r>
              <a:rPr lang="ko-KR" altLang="en-US" sz="1400" dirty="0"/>
              <a:t>분석 과제를 고객 집단 </a:t>
            </a:r>
            <a:r>
              <a:rPr lang="en-US" altLang="ko-KR" sz="1400" dirty="0"/>
              <a:t>A</a:t>
            </a:r>
            <a:r>
              <a:rPr lang="ko-KR" altLang="en-US" sz="1400" dirty="0"/>
              <a:t>에 집중하여 실행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A</a:t>
            </a:r>
            <a:r>
              <a:rPr lang="ko-KR" altLang="en-US" sz="1400" dirty="0"/>
              <a:t>집단에 집중하여 최적의 서비스를 제안</a:t>
            </a:r>
            <a:endParaRPr lang="en-US" altLang="ko-KR" sz="1400" dirty="0"/>
          </a:p>
        </p:txBody>
      </p:sp>
      <p:sp>
        <p:nvSpPr>
          <p:cNvPr id="38" name="모서리가 둥근 직사각형 26">
            <a:extLst>
              <a:ext uri="{FF2B5EF4-FFF2-40B4-BE49-F238E27FC236}">
                <a16:creationId xmlns:a16="http://schemas.microsoft.com/office/drawing/2014/main" id="{8D5ABF21-1C6D-4EFE-A7FE-0A4D846777C4}"/>
              </a:ext>
            </a:extLst>
          </p:cNvPr>
          <p:cNvSpPr/>
          <p:nvPr/>
        </p:nvSpPr>
        <p:spPr>
          <a:xfrm>
            <a:off x="174112" y="4200661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Trade Off</a:t>
            </a:r>
          </a:p>
        </p:txBody>
      </p:sp>
      <p:sp>
        <p:nvSpPr>
          <p:cNvPr id="40" name="화살표: 오른쪽 12">
            <a:extLst>
              <a:ext uri="{FF2B5EF4-FFF2-40B4-BE49-F238E27FC236}">
                <a16:creationId xmlns:a16="http://schemas.microsoft.com/office/drawing/2014/main" id="{7EEEA6A6-86C8-4D88-A5FA-3674D6189ECD}"/>
              </a:ext>
            </a:extLst>
          </p:cNvPr>
          <p:cNvSpPr/>
          <p:nvPr/>
        </p:nvSpPr>
        <p:spPr>
          <a:xfrm>
            <a:off x="7746182" y="5188578"/>
            <a:ext cx="439058" cy="35654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A7F5B5-1C14-4D0D-990B-69647143C03B}"/>
              </a:ext>
            </a:extLst>
          </p:cNvPr>
          <p:cNvSpPr/>
          <p:nvPr/>
        </p:nvSpPr>
        <p:spPr>
          <a:xfrm>
            <a:off x="8346778" y="4924076"/>
            <a:ext cx="2832851" cy="98686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매출 기여도가 매우 높지만</a:t>
            </a:r>
            <a:endParaRPr lang="en-US" altLang="ko-KR" sz="1400" dirty="0"/>
          </a:p>
          <a:p>
            <a:r>
              <a:rPr lang="en-US" altLang="ko-KR" sz="1400" dirty="0"/>
              <a:t>6%</a:t>
            </a:r>
            <a:r>
              <a:rPr lang="ko-KR" altLang="en-US" sz="1400" dirty="0"/>
              <a:t>수준의 매우 낮은 고객 비율을</a:t>
            </a:r>
            <a:endParaRPr lang="en-US" altLang="ko-KR" sz="1400" dirty="0"/>
          </a:p>
          <a:p>
            <a:r>
              <a:rPr lang="ko-KR" altLang="en-US" sz="1400" dirty="0"/>
              <a:t>가진 </a:t>
            </a:r>
            <a:r>
              <a:rPr lang="en-US" altLang="ko-KR" sz="1400" dirty="0"/>
              <a:t>A</a:t>
            </a:r>
            <a:r>
              <a:rPr lang="ko-KR" altLang="en-US" sz="1400" dirty="0"/>
              <a:t>집단을 더 많이 확보하기 </a:t>
            </a:r>
            <a:endParaRPr lang="en-US" altLang="ko-KR" sz="1400" dirty="0"/>
          </a:p>
          <a:p>
            <a:r>
              <a:rPr lang="ko-KR" altLang="en-US" sz="1400" dirty="0"/>
              <a:t>위한</a:t>
            </a:r>
            <a:r>
              <a:rPr lang="en-US" altLang="ko-KR" sz="1400" dirty="0"/>
              <a:t> </a:t>
            </a:r>
            <a:r>
              <a:rPr lang="ko-KR" altLang="en-US" sz="1400" dirty="0"/>
              <a:t>전략적 방향을 선정</a:t>
            </a:r>
            <a:endParaRPr lang="en-US" altLang="ko-KR" sz="1400" dirty="0"/>
          </a:p>
        </p:txBody>
      </p:sp>
      <p:sp>
        <p:nvSpPr>
          <p:cNvPr id="42" name="모서리가 둥근 직사각형 26">
            <a:extLst>
              <a:ext uri="{FF2B5EF4-FFF2-40B4-BE49-F238E27FC236}">
                <a16:creationId xmlns:a16="http://schemas.microsoft.com/office/drawing/2014/main" id="{8D5ABF21-1C6D-4EFE-A7FE-0A4D846777C4}"/>
              </a:ext>
            </a:extLst>
          </p:cNvPr>
          <p:cNvSpPr/>
          <p:nvPr/>
        </p:nvSpPr>
        <p:spPr>
          <a:xfrm>
            <a:off x="8346779" y="4534370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A</a:t>
            </a:r>
            <a:r>
              <a:rPr lang="ko-KR" altLang="en-US" sz="1400" dirty="0">
                <a:solidFill>
                  <a:prstClr val="white"/>
                </a:solidFill>
              </a:rPr>
              <a:t>집단 확보를 위한 전략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0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2305" y="1972638"/>
            <a:ext cx="1640377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주요 상품 군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주요 상품 군 선정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탐색적 분석 결과를 바탕으로 주요 상품 군을 선정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온라인 선호지수 도출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2391967" y="1972133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선택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31628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01BA81-08CB-48B6-BE36-AADBCC87D316}"/>
              </a:ext>
            </a:extLst>
          </p:cNvPr>
          <p:cNvSpPr/>
          <p:nvPr/>
        </p:nvSpPr>
        <p:spPr>
          <a:xfrm>
            <a:off x="392618" y="3071669"/>
            <a:ext cx="2336575" cy="65537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대응 분석 결과로</a:t>
            </a:r>
            <a:endParaRPr lang="en-US" altLang="ko-KR" sz="1400" dirty="0"/>
          </a:p>
          <a:p>
            <a:pPr algn="ctr"/>
            <a:r>
              <a:rPr lang="en-US" altLang="ko-KR" sz="1400" dirty="0"/>
              <a:t>A</a:t>
            </a:r>
            <a:r>
              <a:rPr lang="ko-KR" altLang="en-US" sz="1400" dirty="0"/>
              <a:t>집단의 선호 상품</a:t>
            </a:r>
            <a:r>
              <a:rPr lang="en-US" altLang="ko-KR" sz="1400" dirty="0"/>
              <a:t> </a:t>
            </a:r>
            <a:r>
              <a:rPr lang="ko-KR" altLang="en-US" sz="1400" dirty="0"/>
              <a:t>추출</a:t>
            </a:r>
            <a:endParaRPr lang="en-US" altLang="ko-KR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2729193" y="3399355"/>
            <a:ext cx="1446699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4175892" y="2960448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r>
              <a:rPr lang="ko-KR" altLang="en-US" sz="1400" dirty="0"/>
              <a:t>집단의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상대적 선호 상품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지수 생성</a:t>
            </a:r>
            <a:endParaRPr lang="en-US" altLang="ko-KR" sz="1400" dirty="0"/>
          </a:p>
        </p:txBody>
      </p:sp>
      <p:sp>
        <p:nvSpPr>
          <p:cNvPr id="30" name="모서리가 둥근 직사각형 31">
            <a:extLst>
              <a:ext uri="{FF2B5EF4-FFF2-40B4-BE49-F238E27FC236}">
                <a16:creationId xmlns:a16="http://schemas.microsoft.com/office/drawing/2014/main" id="{EF4AE644-6C3B-4402-9C30-31CB2B4E1989}"/>
              </a:ext>
            </a:extLst>
          </p:cNvPr>
          <p:cNvSpPr/>
          <p:nvPr/>
        </p:nvSpPr>
        <p:spPr>
          <a:xfrm>
            <a:off x="6292005" y="2289509"/>
            <a:ext cx="2196902" cy="42320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상대적 선호 상품 군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B77951F-3D5E-40CC-ACB0-6868C03E599B}"/>
              </a:ext>
            </a:extLst>
          </p:cNvPr>
          <p:cNvCxnSpPr>
            <a:cxnSpLocks/>
          </p:cNvCxnSpPr>
          <p:nvPr/>
        </p:nvCxnSpPr>
        <p:spPr>
          <a:xfrm>
            <a:off x="6387542" y="2662282"/>
            <a:ext cx="176531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EBCAD47-68D7-436B-88CD-F28E528F5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5305"/>
              </p:ext>
            </p:extLst>
          </p:nvPr>
        </p:nvGraphicFramePr>
        <p:xfrm>
          <a:off x="6387543" y="2742874"/>
          <a:ext cx="176531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0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가지의 대분류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키워드 선정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냉동식품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세제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위생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인테리어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주방잡화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청소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세탁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욕실상품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95494-BB38-4793-AC56-DC07E09F1F35}"/>
              </a:ext>
            </a:extLst>
          </p:cNvPr>
          <p:cNvSpPr/>
          <p:nvPr/>
        </p:nvSpPr>
        <p:spPr>
          <a:xfrm>
            <a:off x="6387542" y="3780340"/>
            <a:ext cx="1765315" cy="231565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1BA81-08CB-48B6-BE36-AADBCC87D316}"/>
              </a:ext>
            </a:extLst>
          </p:cNvPr>
          <p:cNvSpPr/>
          <p:nvPr/>
        </p:nvSpPr>
        <p:spPr>
          <a:xfrm>
            <a:off x="392617" y="4825288"/>
            <a:ext cx="2336575" cy="65537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r>
              <a:rPr lang="ko-KR" altLang="en-US" sz="1400" dirty="0"/>
              <a:t>집단의 구매 상품</a:t>
            </a:r>
            <a:endParaRPr lang="en-US" altLang="ko-KR" sz="1400" dirty="0"/>
          </a:p>
          <a:p>
            <a:pPr algn="ctr"/>
            <a:r>
              <a:rPr lang="ko-KR" altLang="en-US" sz="1400" dirty="0"/>
              <a:t> 빈도 랭킹 </a:t>
            </a:r>
            <a:r>
              <a:rPr lang="en-US" altLang="ko-KR" sz="1400" dirty="0"/>
              <a:t>Top7 </a:t>
            </a:r>
            <a:r>
              <a:rPr lang="ko-KR" altLang="en-US" sz="1400" dirty="0"/>
              <a:t>추출</a:t>
            </a:r>
            <a:endParaRPr lang="en-US" altLang="ko-KR" sz="14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</p:cNvCxnSpPr>
          <p:nvPr/>
        </p:nvCxnSpPr>
        <p:spPr>
          <a:xfrm>
            <a:off x="2729193" y="5152974"/>
            <a:ext cx="1446699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4175892" y="4729740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r>
              <a:rPr lang="ko-KR" altLang="en-US" sz="1400" dirty="0"/>
              <a:t>집단의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절대적 선호 상품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지수 생성</a:t>
            </a:r>
            <a:endParaRPr lang="en-US" altLang="ko-KR" sz="1400" dirty="0"/>
          </a:p>
        </p:txBody>
      </p:sp>
      <p:sp>
        <p:nvSpPr>
          <p:cNvPr id="39" name="모서리가 둥근 직사각형 31">
            <a:extLst>
              <a:ext uri="{FF2B5EF4-FFF2-40B4-BE49-F238E27FC236}">
                <a16:creationId xmlns:a16="http://schemas.microsoft.com/office/drawing/2014/main" id="{EF4AE644-6C3B-4402-9C30-31CB2B4E1989}"/>
              </a:ext>
            </a:extLst>
          </p:cNvPr>
          <p:cNvSpPr/>
          <p:nvPr/>
        </p:nvSpPr>
        <p:spPr>
          <a:xfrm>
            <a:off x="8488907" y="2289509"/>
            <a:ext cx="2196902" cy="42320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절대적 선호 상품 군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B77951F-3D5E-40CC-ACB0-6868C03E599B}"/>
              </a:ext>
            </a:extLst>
          </p:cNvPr>
          <p:cNvCxnSpPr>
            <a:cxnSpLocks/>
          </p:cNvCxnSpPr>
          <p:nvPr/>
        </p:nvCxnSpPr>
        <p:spPr>
          <a:xfrm>
            <a:off x="8584444" y="2662282"/>
            <a:ext cx="176531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EBCAD47-68D7-436B-88CD-F28E528F5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9320"/>
              </p:ext>
            </p:extLst>
          </p:nvPr>
        </p:nvGraphicFramePr>
        <p:xfrm>
          <a:off x="8584445" y="2742874"/>
          <a:ext cx="176531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0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가지의 대분류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키워드 선정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남성의류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속옷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홈웨어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스포츠패션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유아동의류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패션 잡화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화장품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뷰티케어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395494-BB38-4793-AC56-DC07E09F1F35}"/>
              </a:ext>
            </a:extLst>
          </p:cNvPr>
          <p:cNvSpPr/>
          <p:nvPr/>
        </p:nvSpPr>
        <p:spPr>
          <a:xfrm>
            <a:off x="8584444" y="3780340"/>
            <a:ext cx="1765315" cy="231565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71291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추이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5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3638577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변수 선택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지수화를 위한 변수의 선택 및 가중치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온라인 선호지수 도출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52305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주요 상품 군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31628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15">
            <a:extLst>
              <a:ext uri="{FF2B5EF4-FFF2-40B4-BE49-F238E27FC236}">
                <a16:creationId xmlns:a16="http://schemas.microsoft.com/office/drawing/2014/main" id="{1D6EA1A0-3131-40FC-8FCD-51A53F37A57A}"/>
              </a:ext>
            </a:extLst>
          </p:cNvPr>
          <p:cNvSpPr/>
          <p:nvPr/>
        </p:nvSpPr>
        <p:spPr>
          <a:xfrm>
            <a:off x="2391966" y="1967538"/>
            <a:ext cx="1640377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선택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452305" y="2532676"/>
            <a:ext cx="1566912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상품별 판매 수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AE2D39-BA02-4725-8F05-AD3A844DA0E6}"/>
              </a:ext>
            </a:extLst>
          </p:cNvPr>
          <p:cNvCxnSpPr>
            <a:cxnSpLocks/>
          </p:cNvCxnSpPr>
          <p:nvPr/>
        </p:nvCxnSpPr>
        <p:spPr>
          <a:xfrm>
            <a:off x="452304" y="2905448"/>
            <a:ext cx="18962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9DA1936-3EDF-49CF-8DF5-146B8E740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46627"/>
              </p:ext>
            </p:extLst>
          </p:nvPr>
        </p:nvGraphicFramePr>
        <p:xfrm>
          <a:off x="452306" y="2986040"/>
          <a:ext cx="1896202" cy="1382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1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상품별 판매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879F0F-6C94-42E9-B7E7-6D1C6F6E0429}"/>
              </a:ext>
            </a:extLst>
          </p:cNvPr>
          <p:cNvSpPr/>
          <p:nvPr/>
        </p:nvSpPr>
        <p:spPr>
          <a:xfrm>
            <a:off x="452304" y="3677415"/>
            <a:ext cx="1896202" cy="69136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47">
            <a:extLst>
              <a:ext uri="{FF2B5EF4-FFF2-40B4-BE49-F238E27FC236}">
                <a16:creationId xmlns:a16="http://schemas.microsoft.com/office/drawing/2014/main" id="{53D8FA32-E3D0-4E89-AC6C-6C2AABF4D22A}"/>
              </a:ext>
            </a:extLst>
          </p:cNvPr>
          <p:cNvSpPr/>
          <p:nvPr/>
        </p:nvSpPr>
        <p:spPr>
          <a:xfrm>
            <a:off x="2709434" y="2532676"/>
            <a:ext cx="1798074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상품별 </a:t>
            </a:r>
            <a:r>
              <a:rPr lang="ko-KR" altLang="en-US" sz="1400">
                <a:solidFill>
                  <a:prstClr val="white"/>
                </a:solidFill>
              </a:rPr>
              <a:t>판매 금액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F8ADB71-AB6F-4EB1-81F5-3E823148085F}"/>
              </a:ext>
            </a:extLst>
          </p:cNvPr>
          <p:cNvCxnSpPr>
            <a:cxnSpLocks/>
          </p:cNvCxnSpPr>
          <p:nvPr/>
        </p:nvCxnSpPr>
        <p:spPr>
          <a:xfrm>
            <a:off x="2709433" y="2905448"/>
            <a:ext cx="18962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940EDC53-EA63-46BF-9C26-C5C487AAB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33129"/>
              </p:ext>
            </p:extLst>
          </p:nvPr>
        </p:nvGraphicFramePr>
        <p:xfrm>
          <a:off x="2709435" y="2986040"/>
          <a:ext cx="1896202" cy="13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1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상품별 판매 금액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모서리가 둥근 직사각형 47">
            <a:extLst>
              <a:ext uri="{FF2B5EF4-FFF2-40B4-BE49-F238E27FC236}">
                <a16:creationId xmlns:a16="http://schemas.microsoft.com/office/drawing/2014/main" id="{F3E344F9-7504-43BE-AF53-E95368C0E895}"/>
              </a:ext>
            </a:extLst>
          </p:cNvPr>
          <p:cNvSpPr/>
          <p:nvPr/>
        </p:nvSpPr>
        <p:spPr>
          <a:xfrm>
            <a:off x="4966562" y="2526691"/>
            <a:ext cx="2055546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상품별 구매한 사람 수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F997773-ADE6-48B2-88A1-10F881CBB532}"/>
              </a:ext>
            </a:extLst>
          </p:cNvPr>
          <p:cNvCxnSpPr>
            <a:cxnSpLocks/>
          </p:cNvCxnSpPr>
          <p:nvPr/>
        </p:nvCxnSpPr>
        <p:spPr>
          <a:xfrm>
            <a:off x="4966561" y="2899463"/>
            <a:ext cx="189620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126EE91D-D927-4E78-94ED-4DAE0BA5C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29264"/>
              </p:ext>
            </p:extLst>
          </p:nvPr>
        </p:nvGraphicFramePr>
        <p:xfrm>
          <a:off x="4966563" y="2980056"/>
          <a:ext cx="1896202" cy="142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3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상품별 구매한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클라이언트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중복 제거 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가중치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5AFF35-2613-4202-957B-6E6F08289A49}"/>
              </a:ext>
            </a:extLst>
          </p:cNvPr>
          <p:cNvSpPr/>
          <p:nvPr/>
        </p:nvSpPr>
        <p:spPr>
          <a:xfrm>
            <a:off x="2725830" y="3677414"/>
            <a:ext cx="1896202" cy="69136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227F474-5EE4-41C6-9658-277825E3BE68}"/>
              </a:ext>
            </a:extLst>
          </p:cNvPr>
          <p:cNvSpPr/>
          <p:nvPr/>
        </p:nvSpPr>
        <p:spPr>
          <a:xfrm>
            <a:off x="4950168" y="3751637"/>
            <a:ext cx="1896202" cy="617144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41D97C-320C-4F06-91B5-C74C97C94CEC}"/>
              </a:ext>
            </a:extLst>
          </p:cNvPr>
          <p:cNvSpPr/>
          <p:nvPr/>
        </p:nvSpPr>
        <p:spPr>
          <a:xfrm>
            <a:off x="452304" y="4733356"/>
            <a:ext cx="6394066" cy="102332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온라인 선호지수란 온라인상에서 얼마나 선호 되는가</a:t>
            </a:r>
            <a:r>
              <a:rPr lang="en-US" altLang="ko-KR" sz="1400" dirty="0"/>
              <a:t>, </a:t>
            </a:r>
            <a:r>
              <a:rPr lang="ko-KR" altLang="en-US" sz="1400" dirty="0"/>
              <a:t>인기가 있는가에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중점을 두고</a:t>
            </a:r>
            <a:r>
              <a:rPr lang="en-US" altLang="ko-KR" sz="1400" dirty="0"/>
              <a:t> </a:t>
            </a:r>
            <a:r>
              <a:rPr lang="ko-KR" altLang="en-US" sz="1400" dirty="0"/>
              <a:t>상품별 구매한 사람의 수에 가중치를 더 주었으며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 이후 매출액과</a:t>
            </a:r>
            <a:r>
              <a:rPr lang="en-US" altLang="ko-KR" sz="1400" dirty="0"/>
              <a:t>, </a:t>
            </a:r>
            <a:r>
              <a:rPr lang="ko-KR" altLang="en-US" sz="1400" dirty="0"/>
              <a:t>판매 수량 순으로 가중치를 부여함</a:t>
            </a:r>
            <a:r>
              <a:rPr lang="en-US" altLang="ko-KR" sz="1400" dirty="0"/>
              <a:t>.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B65340-948F-478C-8CFE-BBCEA6AF17B2}"/>
              </a:ext>
            </a:extLst>
          </p:cNvPr>
          <p:cNvSpPr/>
          <p:nvPr/>
        </p:nvSpPr>
        <p:spPr>
          <a:xfrm>
            <a:off x="8142310" y="2526691"/>
            <a:ext cx="1684019" cy="97308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변수 선택 및</a:t>
            </a:r>
            <a:endParaRPr lang="en-US" altLang="ko-KR" sz="1400" dirty="0"/>
          </a:p>
          <a:p>
            <a:pPr algn="ctr"/>
            <a:r>
              <a:rPr lang="ko-KR" altLang="en-US" sz="1400" dirty="0"/>
              <a:t>가중치 부여</a:t>
            </a:r>
            <a:endParaRPr lang="en-US" altLang="ko-KR" sz="14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C9E85F1-D5C9-465E-89D3-2CC015C6FA5B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8984320" y="3499773"/>
            <a:ext cx="0" cy="521861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62300D7-C8A1-459B-A771-9A6A1B602695}"/>
              </a:ext>
            </a:extLst>
          </p:cNvPr>
          <p:cNvSpPr/>
          <p:nvPr/>
        </p:nvSpPr>
        <p:spPr>
          <a:xfrm>
            <a:off x="7857175" y="4021634"/>
            <a:ext cx="2254288" cy="87604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대분류 상품군에 속한</a:t>
            </a:r>
            <a:endParaRPr lang="en-US" altLang="ko-KR" sz="1400" dirty="0"/>
          </a:p>
          <a:p>
            <a:pPr algn="ctr"/>
            <a:r>
              <a:rPr lang="ko-KR" altLang="en-US" sz="1400" dirty="0"/>
              <a:t>소분류 상품군에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B4D37CF-2D99-4A1E-B1D4-010D7115CE3D}"/>
              </a:ext>
            </a:extLst>
          </p:cNvPr>
          <p:cNvCxnSpPr>
            <a:cxnSpLocks/>
          </p:cNvCxnSpPr>
          <p:nvPr/>
        </p:nvCxnSpPr>
        <p:spPr>
          <a:xfrm>
            <a:off x="7857175" y="5613157"/>
            <a:ext cx="2254288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47">
            <a:extLst>
              <a:ext uri="{FF2B5EF4-FFF2-40B4-BE49-F238E27FC236}">
                <a16:creationId xmlns:a16="http://schemas.microsoft.com/office/drawing/2014/main" id="{868B487D-D11F-4EAE-B281-7EAC057D5933}"/>
              </a:ext>
            </a:extLst>
          </p:cNvPr>
          <p:cNvSpPr/>
          <p:nvPr/>
        </p:nvSpPr>
        <p:spPr>
          <a:xfrm>
            <a:off x="7857175" y="5245020"/>
            <a:ext cx="2055546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※ </a:t>
            </a:r>
            <a:r>
              <a:rPr lang="ko-KR" altLang="en-US" sz="1400" dirty="0">
                <a:solidFill>
                  <a:prstClr val="white"/>
                </a:solidFill>
              </a:rPr>
              <a:t>지수화 기준 월 </a:t>
            </a:r>
            <a:r>
              <a:rPr lang="en-US" altLang="ko-KR" sz="1400" dirty="0">
                <a:solidFill>
                  <a:prstClr val="white"/>
                </a:solidFill>
              </a:rPr>
              <a:t>: 4</a:t>
            </a:r>
            <a:r>
              <a:rPr lang="ko-KR" altLang="en-US" sz="1400" dirty="0">
                <a:solidFill>
                  <a:prstClr val="white"/>
                </a:solidFill>
              </a:rPr>
              <a:t>월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71291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추이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89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2305" y="1972134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데이터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Join</a:t>
            </a:r>
            <a:r>
              <a:rPr lang="ko-KR" altLang="en-US" sz="1000" dirty="0">
                <a:solidFill>
                  <a:schemeClr val="bg1"/>
                </a:solidFill>
              </a:rPr>
              <a:t>을 통한 데이터 조회 기능 향상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기반 데이터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1815908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9511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43114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21991" y="2496114"/>
            <a:ext cx="4313510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prstClr val="white"/>
                </a:solidFill>
              </a:rPr>
              <a:t>P_row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데이터 생성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21991" y="2868886"/>
            <a:ext cx="5220000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65549"/>
              </p:ext>
            </p:extLst>
          </p:nvPr>
        </p:nvGraphicFramePr>
        <p:xfrm>
          <a:off x="421992" y="2949478"/>
          <a:ext cx="5220000" cy="4220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Product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기반 데이터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Product, Session, Search1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endParaRPr lang="en-US" altLang="ko-KR" sz="12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클라이언트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세션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변수를 생성</a:t>
                      </a:r>
                      <a:endParaRPr lang="en-US" altLang="ko-KR" sz="12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Ex) CLNT_ID = 23, SESS_ID = 132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때</a:t>
                      </a:r>
                      <a:r>
                        <a:rPr lang="ko-KR" altLang="en-US" sz="120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= ‘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23 132’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Product,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Custom, Session, Master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하여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클라이언트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단일상품금액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건수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금액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상품코드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상품브랜드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기기유형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대 분류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 분류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 분류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지역 대 분류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 분류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히트 일련번호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날짜 등의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변수를 가진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P_row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421991" y="4096485"/>
            <a:ext cx="5220000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42245" y="2496114"/>
            <a:ext cx="4313510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prstClr val="white"/>
                </a:solidFill>
              </a:rPr>
              <a:t>C_row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>
                <a:solidFill>
                  <a:prstClr val="white"/>
                </a:solidFill>
              </a:rPr>
              <a:t>데이터 생성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5742245" y="2868886"/>
            <a:ext cx="5220000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4121"/>
              </p:ext>
            </p:extLst>
          </p:nvPr>
        </p:nvGraphicFramePr>
        <p:xfrm>
          <a:off x="5742246" y="2949478"/>
          <a:ext cx="5220000" cy="3731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클라이언트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기반 데이터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특성 파악을 위해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클라이언트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파생 변수를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기반으로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클라이언트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구매금액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구매금액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최대구매금액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첫 구매일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 구매일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 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 분류 별 구매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다양성 등의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변수를 가진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C_row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다양성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얼마나 다양한 품목을 구매했는지 수치적으로 표현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742245" y="4096485"/>
            <a:ext cx="5220000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지수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상대적 선호상품과 절대적 선호상품들의 지수를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온라인 선호지수 도출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52305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주요 상품 군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91966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선택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4E8650-A119-49CF-AC02-6F30434397CA}"/>
              </a:ext>
            </a:extLst>
          </p:cNvPr>
          <p:cNvSpPr/>
          <p:nvPr/>
        </p:nvSpPr>
        <p:spPr>
          <a:xfrm>
            <a:off x="4331627" y="1971509"/>
            <a:ext cx="1640377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생성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326458" y="2370696"/>
            <a:ext cx="3705884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생성된 지수 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AE2D39-BA02-4725-8F05-AD3A844DA0E6}"/>
              </a:ext>
            </a:extLst>
          </p:cNvPr>
          <p:cNvCxnSpPr>
            <a:cxnSpLocks/>
          </p:cNvCxnSpPr>
          <p:nvPr/>
        </p:nvCxnSpPr>
        <p:spPr>
          <a:xfrm flipV="1">
            <a:off x="326457" y="2743200"/>
            <a:ext cx="7734004" cy="268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338597" y="2790805"/>
          <a:ext cx="9047143" cy="16097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2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95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상대적 선호 상품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4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</a:rPr>
                        <a:t>냉동식품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85.75389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86.04168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88.32008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108.1291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97.23109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</a:rPr>
                        <a:t>세제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</a:rPr>
                        <a:t>위생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107.4141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121.0255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120.961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108.546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79.40289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여성의류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102.038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106.2253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96.61319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75.95488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73.45845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유아동의류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103.5571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76.13895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53.93435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44.01059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91.66441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인테리어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조명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92.62928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119.4931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107.1568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90.14875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71.71535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주방잡화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102.5716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101.2145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95.65987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107.9773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79.24272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청소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세탁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</a:rPr>
                        <a:t>욕실용품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92.7091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</a:rPr>
                        <a:t>100.5951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101.659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93.39079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</a:rPr>
                        <a:t>73.00436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1036"/>
              </p:ext>
            </p:extLst>
          </p:nvPr>
        </p:nvGraphicFramePr>
        <p:xfrm>
          <a:off x="421992" y="4710207"/>
          <a:ext cx="8963745" cy="1885950"/>
        </p:xfrm>
        <a:graphic>
          <a:graphicData uri="http://schemas.openxmlformats.org/drawingml/2006/table">
            <a:tbl>
              <a:tblPr/>
              <a:tblGrid>
                <a:gridCol w="128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0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절대적 선호 상품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월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남성의류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98.5637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93.76466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79.09359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55.45069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66.08796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속옷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양말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홈웨어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113.6069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109.2271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100.293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84.76798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76.83478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스포츠패션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101.598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95.57225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84.93879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66.3958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72.35586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여성의류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102.038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106.2253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96.61319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75.95488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73.45845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유아동의류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103.5571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76.13895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53.93435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44.01059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91.66441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패션잡화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106.7045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113.1827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98.05253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78.89327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72.23568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화장품</a:t>
                      </a:r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뷰티케어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110.2532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104.4508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98.02036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latin typeface="맑은 고딕"/>
                        </a:rPr>
                        <a:t>98.6629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88.04777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6271291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추이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9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지수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상대적 선호상품과 절대적 선호상품들의 지수를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온라인 선호지수 도출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52305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주요 상품 군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91966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선택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31627" y="1982050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D4E8650-A119-49CF-AC02-6F30434397CA}"/>
              </a:ext>
            </a:extLst>
          </p:cNvPr>
          <p:cNvSpPr/>
          <p:nvPr/>
        </p:nvSpPr>
        <p:spPr>
          <a:xfrm>
            <a:off x="6271291" y="1967538"/>
            <a:ext cx="1640377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추이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6458" y="2848663"/>
            <a:ext cx="7734003" cy="3750841"/>
            <a:chOff x="421992" y="2848663"/>
            <a:chExt cx="7734003" cy="3750841"/>
          </a:xfrm>
        </p:grpSpPr>
        <p:sp>
          <p:nvSpPr>
            <p:cNvPr id="31" name="직사각형 30"/>
            <p:cNvSpPr/>
            <p:nvPr/>
          </p:nvSpPr>
          <p:spPr>
            <a:xfrm>
              <a:off x="421992" y="2848663"/>
              <a:ext cx="7734003" cy="3750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992" y="2848663"/>
              <a:ext cx="7143920" cy="3750841"/>
            </a:xfrm>
            <a:prstGeom prst="rect">
              <a:avLst/>
            </a:prstGeom>
          </p:spPr>
        </p:pic>
      </p:grpSp>
      <p:sp>
        <p:nvSpPr>
          <p:cNvPr id="36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326458" y="2370696"/>
            <a:ext cx="3705884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상대적 선호 상품 추이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4AE2D39-BA02-4725-8F05-AD3A844DA0E6}"/>
              </a:ext>
            </a:extLst>
          </p:cNvPr>
          <p:cNvCxnSpPr>
            <a:cxnSpLocks/>
          </p:cNvCxnSpPr>
          <p:nvPr/>
        </p:nvCxnSpPr>
        <p:spPr>
          <a:xfrm flipV="1">
            <a:off x="326457" y="2743200"/>
            <a:ext cx="7734004" cy="268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8301601" y="3454647"/>
            <a:ext cx="3535802" cy="156949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모든 상품 카테고리가 기준월에 비해서</a:t>
            </a:r>
            <a:endParaRPr lang="en-US" altLang="ko-KR" sz="1400" dirty="0"/>
          </a:p>
          <a:p>
            <a:r>
              <a:rPr lang="en-US" altLang="ko-KR" sz="1400" dirty="0"/>
              <a:t>  9</a:t>
            </a:r>
            <a:r>
              <a:rPr lang="ko-KR" altLang="en-US" sz="1400" dirty="0"/>
              <a:t>월에 하락한 것으로 확인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- 8</a:t>
            </a:r>
            <a:r>
              <a:rPr lang="ko-KR" altLang="en-US" sz="1400" dirty="0"/>
              <a:t>월부터 급상승 하고있는 유아동의류를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제외하면 나머지 모든 상품은</a:t>
            </a:r>
            <a:r>
              <a:rPr lang="en-US" altLang="ko-KR" sz="1400" dirty="0"/>
              <a:t> </a:t>
            </a:r>
            <a:r>
              <a:rPr lang="ko-KR" altLang="en-US" sz="1400" dirty="0"/>
              <a:t>하락하는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추세를 보임</a:t>
            </a:r>
            <a:endParaRPr lang="en-US" altLang="ko-KR" sz="14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/>
          <a:srcRect l="91553" t="40412" r="373" b="39045"/>
          <a:stretch/>
        </p:blipFill>
        <p:spPr>
          <a:xfrm>
            <a:off x="6884637" y="3941570"/>
            <a:ext cx="1171481" cy="15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2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457" y="2848395"/>
            <a:ext cx="7798981" cy="3742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지수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상대적 선호상품과 절대적 선호상품들의 지수를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온라인 선호지수 도출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52305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주요 상품 군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91966" y="1967538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선택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31627" y="1982050"/>
            <a:ext cx="1640376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D4E8650-A119-49CF-AC02-6F30434397CA}"/>
              </a:ext>
            </a:extLst>
          </p:cNvPr>
          <p:cNvSpPr/>
          <p:nvPr/>
        </p:nvSpPr>
        <p:spPr>
          <a:xfrm>
            <a:off x="6271291" y="1967538"/>
            <a:ext cx="1640377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지수 추이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326458" y="2370696"/>
            <a:ext cx="3705884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절대적 선호 상품 추이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8301601" y="3454646"/>
            <a:ext cx="3535802" cy="248212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상대적 선호 상품과</a:t>
            </a:r>
            <a:r>
              <a:rPr lang="en-US" altLang="ko-KR" sz="1400" dirty="0"/>
              <a:t>, </a:t>
            </a:r>
            <a:r>
              <a:rPr lang="ko-KR" altLang="en-US" sz="1400" dirty="0"/>
              <a:t>절대적 선호 상품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모두 기준월에 비해서 모든 상품의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선호 지수가 점진적으로 하락하고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절대적 선호 지수 추이는 남성의류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스포츠 패션</a:t>
            </a:r>
            <a:r>
              <a:rPr lang="en-US" altLang="ko-KR" sz="1400" dirty="0"/>
              <a:t>, </a:t>
            </a:r>
            <a:r>
              <a:rPr lang="ko-KR" altLang="en-US" sz="1400" dirty="0"/>
              <a:t>유아동의류가 </a:t>
            </a:r>
            <a:r>
              <a:rPr lang="en-US" altLang="ko-KR" sz="1400" dirty="0"/>
              <a:t>9</a:t>
            </a:r>
            <a:r>
              <a:rPr lang="ko-KR" altLang="en-US" sz="1400" dirty="0"/>
              <a:t>월부터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상승 추세로 들어섬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- 9</a:t>
            </a:r>
            <a:r>
              <a:rPr lang="ko-KR" altLang="en-US" sz="1400" dirty="0"/>
              <a:t>월 중 유아동의류 관련 판촉 이벤트가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있었거나</a:t>
            </a:r>
            <a:r>
              <a:rPr lang="en-US" altLang="ko-KR" sz="1400" dirty="0"/>
              <a:t>, </a:t>
            </a:r>
            <a:r>
              <a:rPr lang="ko-KR" altLang="en-US" sz="1400" dirty="0"/>
              <a:t>추석의 영향을 많이 받은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 것으로 유추됨</a:t>
            </a:r>
            <a:endParaRPr lang="en-US" altLang="ko-KR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484CCE-6CA8-43B0-9C1A-F65631B836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458" y="2848395"/>
            <a:ext cx="7165724" cy="374289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4482B9-A987-4D30-A9F8-6C0499024858}"/>
              </a:ext>
            </a:extLst>
          </p:cNvPr>
          <p:cNvCxnSpPr>
            <a:cxnSpLocks/>
          </p:cNvCxnSpPr>
          <p:nvPr/>
        </p:nvCxnSpPr>
        <p:spPr>
          <a:xfrm flipV="1">
            <a:off x="326457" y="2743200"/>
            <a:ext cx="7734004" cy="268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A3484CCE-6CA8-43B0-9C1A-F65631B836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2106" t="39643" b="38716"/>
          <a:stretch/>
        </p:blipFill>
        <p:spPr>
          <a:xfrm>
            <a:off x="6876685" y="3838484"/>
            <a:ext cx="1248753" cy="1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예측 방법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수요 </a:t>
            </a:r>
            <a:r>
              <a:rPr lang="ko-KR" altLang="en-US" sz="1000" dirty="0" err="1">
                <a:solidFill>
                  <a:schemeClr val="bg1"/>
                </a:solidFill>
              </a:rPr>
              <a:t>트랜드</a:t>
            </a:r>
            <a:r>
              <a:rPr lang="ko-KR" altLang="en-US" sz="1000" dirty="0">
                <a:solidFill>
                  <a:schemeClr val="bg1"/>
                </a:solidFill>
              </a:rPr>
              <a:t> 예측 방법에 대한 순서 설명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수요 트랜드 예측</a:t>
            </a:r>
            <a:r>
              <a:rPr lang="en-US" altLang="ko-KR" sz="2800" b="1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452305" y="1942693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예측 방법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36B7D71-FFEA-4189-9A37-82237B97728C}"/>
              </a:ext>
            </a:extLst>
          </p:cNvPr>
          <p:cNvSpPr/>
          <p:nvPr/>
        </p:nvSpPr>
        <p:spPr>
          <a:xfrm>
            <a:off x="6651398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Insight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36B7D71-FFEA-4189-9A37-82237B97728C}"/>
              </a:ext>
            </a:extLst>
          </p:cNvPr>
          <p:cNvSpPr/>
          <p:nvPr/>
        </p:nvSpPr>
        <p:spPr>
          <a:xfrm>
            <a:off x="51012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트랜드 예측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36B7D71-FFEA-4189-9A37-82237B97728C}"/>
              </a:ext>
            </a:extLst>
          </p:cNvPr>
          <p:cNvSpPr/>
          <p:nvPr/>
        </p:nvSpPr>
        <p:spPr>
          <a:xfrm>
            <a:off x="20009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상품대분류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01BA81-08CB-48B6-BE36-AADBCC87D316}"/>
              </a:ext>
            </a:extLst>
          </p:cNvPr>
          <p:cNvSpPr/>
          <p:nvPr/>
        </p:nvSpPr>
        <p:spPr>
          <a:xfrm>
            <a:off x="1100758" y="3064232"/>
            <a:ext cx="2336575" cy="65537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r>
              <a:rPr lang="ko-KR" altLang="en-US" sz="1400" dirty="0"/>
              <a:t>집단의  상대적</a:t>
            </a:r>
            <a:r>
              <a:rPr lang="en-US" altLang="ko-KR" sz="1400" dirty="0"/>
              <a:t>/</a:t>
            </a:r>
            <a:r>
              <a:rPr lang="ko-KR" altLang="en-US" sz="1400" dirty="0"/>
              <a:t>절대적</a:t>
            </a:r>
            <a:endParaRPr lang="en-US" altLang="ko-KR" sz="1400" dirty="0"/>
          </a:p>
          <a:p>
            <a:pPr algn="ctr"/>
            <a:r>
              <a:rPr lang="ko-KR" altLang="en-US" sz="1400" dirty="0"/>
              <a:t>선호 상품들의 특성 파악</a:t>
            </a:r>
            <a:endParaRPr lang="en-US" altLang="ko-KR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3437333" y="3391918"/>
            <a:ext cx="635358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4072691" y="2953011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상품대분류 선정</a:t>
            </a:r>
            <a:endParaRPr lang="en-US" altLang="ko-KR" sz="14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756710" y="3391918"/>
            <a:ext cx="635358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6392068" y="2953011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소분류 시계열예측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주 단위</a:t>
            </a:r>
            <a:r>
              <a:rPr lang="en-US" altLang="ko-KR" sz="1400" dirty="0"/>
              <a:t>)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76087" y="3391918"/>
            <a:ext cx="635358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8711445" y="2953011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Insight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38B6CC-7868-494B-BD0F-9FC60EF9B092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234078" y="3830824"/>
            <a:ext cx="0" cy="795767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1FF8F65-667D-4443-8296-670C2229B5E6}"/>
              </a:ext>
            </a:extLst>
          </p:cNvPr>
          <p:cNvSpPr/>
          <p:nvPr/>
        </p:nvSpPr>
        <p:spPr>
          <a:xfrm>
            <a:off x="6392068" y="4626591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네이버 검색데이터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이용</a:t>
            </a:r>
            <a:endParaRPr lang="en-US" altLang="ko-KR" sz="14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5FA83A-31D3-4192-B610-4BD5B6641289}"/>
              </a:ext>
            </a:extLst>
          </p:cNvPr>
          <p:cNvCxnSpPr>
            <a:cxnSpLocks/>
          </p:cNvCxnSpPr>
          <p:nvPr/>
        </p:nvCxnSpPr>
        <p:spPr>
          <a:xfrm flipH="1" flipV="1">
            <a:off x="2201615" y="3719604"/>
            <a:ext cx="1" cy="90699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8D9743-24DD-4385-8A06-D80CC3D24D21}"/>
              </a:ext>
            </a:extLst>
          </p:cNvPr>
          <p:cNvSpPr/>
          <p:nvPr/>
        </p:nvSpPr>
        <p:spPr>
          <a:xfrm>
            <a:off x="1359606" y="4626591"/>
            <a:ext cx="1684019" cy="87781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상품군</a:t>
            </a:r>
            <a:r>
              <a:rPr lang="ko-KR" altLang="en-US" sz="1400" dirty="0"/>
              <a:t> 포지셔닝</a:t>
            </a:r>
            <a:endParaRPr lang="en-US" altLang="ko-KR" sz="1400" dirty="0"/>
          </a:p>
          <a:p>
            <a:pPr algn="ctr"/>
            <a:r>
              <a:rPr lang="ko-KR" altLang="en-US" sz="1400" dirty="0"/>
              <a:t>파악</a:t>
            </a:r>
            <a:endParaRPr lang="en-US" altLang="ko-KR" sz="1400" dirty="0"/>
          </a:p>
        </p:txBody>
      </p:sp>
      <p:sp>
        <p:nvSpPr>
          <p:cNvPr id="40" name="모서리가 둥근 직사각형 26">
            <a:extLst>
              <a:ext uri="{FF2B5EF4-FFF2-40B4-BE49-F238E27FC236}">
                <a16:creationId xmlns:a16="http://schemas.microsoft.com/office/drawing/2014/main" id="{ED5A992C-FD9C-4C26-BF27-ED50BEFA5753}"/>
              </a:ext>
            </a:extLst>
          </p:cNvPr>
          <p:cNvSpPr/>
          <p:nvPr/>
        </p:nvSpPr>
        <p:spPr>
          <a:xfrm>
            <a:off x="355109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</a:rPr>
              <a:t>시계열</a:t>
            </a:r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</a:rPr>
              <a:t>분석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1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군 파악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선별된 상품 </a:t>
            </a:r>
            <a:r>
              <a:rPr lang="ko-KR" altLang="en-US" sz="1000" dirty="0" err="1">
                <a:solidFill>
                  <a:schemeClr val="bg1"/>
                </a:solidFill>
              </a:rPr>
              <a:t>대분류의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상품군을</a:t>
            </a:r>
            <a:r>
              <a:rPr lang="ko-KR" altLang="en-US" sz="1000" dirty="0">
                <a:solidFill>
                  <a:schemeClr val="bg1"/>
                </a:solidFill>
              </a:rPr>
              <a:t> 파악하여 수요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수요 트랜드 예측</a:t>
            </a:r>
            <a:r>
              <a:rPr lang="en-US" altLang="ko-KR" sz="2800" b="1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08447" y="2795579"/>
            <a:ext cx="3600000" cy="3600000"/>
            <a:chOff x="714961" y="2796182"/>
            <a:chExt cx="3600000" cy="360000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4AE2D39-BA02-4725-8F05-AD3A844DA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961" y="4595579"/>
              <a:ext cx="3600000" cy="603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D5355F"/>
                  </a:gs>
                  <a:gs pos="100000">
                    <a:srgbClr val="81569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4AE2D39-BA02-4725-8F05-AD3A844DA0E6}"/>
                </a:ext>
              </a:extLst>
            </p:cNvPr>
            <p:cNvCxnSpPr>
              <a:cxnSpLocks/>
            </p:cNvCxnSpPr>
            <p:nvPr/>
          </p:nvCxnSpPr>
          <p:spPr>
            <a:xfrm>
              <a:off x="2514961" y="2796182"/>
              <a:ext cx="0" cy="360000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D5355F"/>
                  </a:gs>
                  <a:gs pos="100000">
                    <a:srgbClr val="815695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2514961" y="2442040"/>
            <a:ext cx="615036" cy="35296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회사</a:t>
            </a: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2514961" y="6394976"/>
            <a:ext cx="615036" cy="35296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가정</a:t>
            </a:r>
            <a:endParaRPr lang="en-US" altLang="ko-KR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391043" y="4418491"/>
            <a:ext cx="615036" cy="35296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실내</a:t>
            </a: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4623513" y="4418490"/>
            <a:ext cx="615036" cy="35296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실외</a:t>
            </a:r>
            <a:endParaRPr lang="en-US" altLang="ko-KR" sz="14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3913"/>
              </p:ext>
            </p:extLst>
          </p:nvPr>
        </p:nvGraphicFramePr>
        <p:xfrm>
          <a:off x="4310378" y="3149299"/>
          <a:ext cx="2759338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669">
                  <a:extLst>
                    <a:ext uri="{9D8B030D-6E8A-4147-A177-3AD203B41FA5}">
                      <a16:colId xmlns:a16="http://schemas.microsoft.com/office/drawing/2014/main" val="3345302752"/>
                    </a:ext>
                  </a:extLst>
                </a:gridCol>
                <a:gridCol w="1379669">
                  <a:extLst>
                    <a:ext uri="{9D8B030D-6E8A-4147-A177-3AD203B41FA5}">
                      <a16:colId xmlns:a16="http://schemas.microsoft.com/office/drawing/2014/main" val="281689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여성의류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49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C000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남성의류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23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B050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유아동의류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속옷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양말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홈웨어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420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030A0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스포츠패션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53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ED7D31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화장품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뷰티케어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6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패션잡화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1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인테리어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조명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460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청소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세탁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욕실상품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59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84CAD4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10"/>
                        </a:rPr>
                        <a:t>주방잡화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4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2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세제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10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위생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53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CB8992"/>
                          </a:solidFill>
                          <a:latin typeface="10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10"/>
                        </a:rPr>
                        <a:t>냉동식품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1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75292"/>
                  </a:ext>
                </a:extLst>
              </a:tr>
            </a:tbl>
          </a:graphicData>
        </a:graphic>
      </p:graphicFrame>
      <p:pic>
        <p:nvPicPr>
          <p:cNvPr id="52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2614730" y="36376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FF0000"/>
                </a:solidFill>
                <a:latin typeface="10"/>
              </a:rPr>
              <a:t>●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614730" y="37389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FFC000"/>
                </a:solidFill>
                <a:latin typeface="10"/>
              </a:rPr>
              <a:t>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00698" y="45944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00B050"/>
                </a:solidFill>
                <a:latin typeface="10"/>
              </a:rPr>
              <a:t>●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09805" y="50801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00B0F0"/>
                </a:solidFill>
                <a:latin typeface="10"/>
              </a:rPr>
              <a:t>●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25150" y="55843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7030A0"/>
                </a:solidFill>
                <a:latin typeface="10"/>
              </a:rPr>
              <a:t>●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040040" y="38887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ED7D31"/>
                </a:solidFill>
                <a:latin typeface="10"/>
              </a:rPr>
              <a:t>●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879219" y="38887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10"/>
              </a:rPr>
              <a:t>●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09805" y="47283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0"/>
              </a:rPr>
              <a:t>●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18608" y="5856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"/>
              </a:rPr>
              <a:t>●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63799" y="5856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84CAD4"/>
                </a:solidFill>
                <a:latin typeface="10"/>
              </a:rPr>
              <a:t>●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28831" y="56351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tx2"/>
                </a:solidFill>
                <a:latin typeface="10"/>
              </a:rPr>
              <a:t>●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98767" y="56351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rgbClr val="CB8992"/>
                </a:solidFill>
                <a:latin typeface="10"/>
              </a:rPr>
              <a:t>●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9C2E5D5-DA8B-4E9E-A7F2-28C4D4E439A8}"/>
              </a:ext>
            </a:extLst>
          </p:cNvPr>
          <p:cNvCxnSpPr>
            <a:cxnSpLocks/>
          </p:cNvCxnSpPr>
          <p:nvPr/>
        </p:nvCxnSpPr>
        <p:spPr>
          <a:xfrm>
            <a:off x="391043" y="2807460"/>
            <a:ext cx="1617828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54">
            <a:extLst>
              <a:ext uri="{FF2B5EF4-FFF2-40B4-BE49-F238E27FC236}">
                <a16:creationId xmlns:a16="http://schemas.microsoft.com/office/drawing/2014/main" id="{C0A9BFAF-E82A-437B-87BD-FCCA7B65FED7}"/>
              </a:ext>
            </a:extLst>
          </p:cNvPr>
          <p:cNvSpPr/>
          <p:nvPr/>
        </p:nvSpPr>
        <p:spPr>
          <a:xfrm>
            <a:off x="391044" y="2534672"/>
            <a:ext cx="1617444" cy="14696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포지셔닝 맵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7426733" y="3518155"/>
            <a:ext cx="2766144" cy="2152501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포지셔닝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그려본 결과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가정 위주의 상품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품위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치장용</a:t>
            </a:r>
            <a:r>
              <a:rPr lang="ko-KR" altLang="en-US" sz="1400" dirty="0"/>
              <a:t> 상품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아동의류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스포츠패션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가지로 나뉘는 것을 확인</a:t>
            </a:r>
            <a:endParaRPr lang="en-US" altLang="ko-KR" sz="1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1FB1F09-4646-468A-B211-F7A80931B85A}"/>
              </a:ext>
            </a:extLst>
          </p:cNvPr>
          <p:cNvSpPr/>
          <p:nvPr/>
        </p:nvSpPr>
        <p:spPr>
          <a:xfrm>
            <a:off x="2494009" y="2792752"/>
            <a:ext cx="1816369" cy="17861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AAB31-E262-43F2-84B8-1F5B85689197}"/>
              </a:ext>
            </a:extLst>
          </p:cNvPr>
          <p:cNvSpPr txBox="1"/>
          <p:nvPr/>
        </p:nvSpPr>
        <p:spPr>
          <a:xfrm>
            <a:off x="3402193" y="32689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30F056E-698B-4656-BC66-18D42596C537}"/>
              </a:ext>
            </a:extLst>
          </p:cNvPr>
          <p:cNvSpPr/>
          <p:nvPr/>
        </p:nvSpPr>
        <p:spPr>
          <a:xfrm>
            <a:off x="336144" y="4679205"/>
            <a:ext cx="1816369" cy="17861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B3A2F-5FC3-4495-9DCA-F2536EDA92FB}"/>
              </a:ext>
            </a:extLst>
          </p:cNvPr>
          <p:cNvSpPr txBox="1"/>
          <p:nvPr/>
        </p:nvSpPr>
        <p:spPr>
          <a:xfrm>
            <a:off x="1426372" y="50226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B433C-5C85-413B-B475-96A298DFB462}"/>
              </a:ext>
            </a:extLst>
          </p:cNvPr>
          <p:cNvSpPr txBox="1"/>
          <p:nvPr/>
        </p:nvSpPr>
        <p:spPr>
          <a:xfrm>
            <a:off x="2883400" y="46821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1518A5-F727-490E-82CE-231A1134030B}"/>
              </a:ext>
            </a:extLst>
          </p:cNvPr>
          <p:cNvSpPr txBox="1"/>
          <p:nvPr/>
        </p:nvSpPr>
        <p:spPr>
          <a:xfrm>
            <a:off x="4284996" y="56253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15">
            <a:extLst>
              <a:ext uri="{FF2B5EF4-FFF2-40B4-BE49-F238E27FC236}">
                <a16:creationId xmlns:a16="http://schemas.microsoft.com/office/drawing/2014/main" id="{688FC641-4328-4287-A037-A84E94C48B4D}"/>
              </a:ext>
            </a:extLst>
          </p:cNvPr>
          <p:cNvSpPr/>
          <p:nvPr/>
        </p:nvSpPr>
        <p:spPr>
          <a:xfrm>
            <a:off x="2000948" y="1944712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상품대분류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25">
            <a:extLst>
              <a:ext uri="{FF2B5EF4-FFF2-40B4-BE49-F238E27FC236}">
                <a16:creationId xmlns:a16="http://schemas.microsoft.com/office/drawing/2014/main" id="{87349711-B658-47C5-B5B4-50CCFAACC863}"/>
              </a:ext>
            </a:extLst>
          </p:cNvPr>
          <p:cNvSpPr/>
          <p:nvPr/>
        </p:nvSpPr>
        <p:spPr>
          <a:xfrm>
            <a:off x="6651398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Insight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27">
            <a:extLst>
              <a:ext uri="{FF2B5EF4-FFF2-40B4-BE49-F238E27FC236}">
                <a16:creationId xmlns:a16="http://schemas.microsoft.com/office/drawing/2014/main" id="{95D70E8F-8445-49B0-AB73-A237666C6D9A}"/>
              </a:ext>
            </a:extLst>
          </p:cNvPr>
          <p:cNvSpPr/>
          <p:nvPr/>
        </p:nvSpPr>
        <p:spPr>
          <a:xfrm>
            <a:off x="51012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트랜드 예측</a:t>
            </a:r>
          </a:p>
        </p:txBody>
      </p: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E9ECC58C-16CB-432E-8563-39ACB4A67E8A}"/>
              </a:ext>
            </a:extLst>
          </p:cNvPr>
          <p:cNvSpPr/>
          <p:nvPr/>
        </p:nvSpPr>
        <p:spPr>
          <a:xfrm>
            <a:off x="452304" y="19568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예측 방법</a:t>
            </a:r>
          </a:p>
        </p:txBody>
      </p:sp>
      <p:sp>
        <p:nvSpPr>
          <p:cNvPr id="51" name="모서리가 둥근 직사각형 26">
            <a:extLst>
              <a:ext uri="{FF2B5EF4-FFF2-40B4-BE49-F238E27FC236}">
                <a16:creationId xmlns:a16="http://schemas.microsoft.com/office/drawing/2014/main" id="{ED5A992C-FD9C-4C26-BF27-ED50BEFA5753}"/>
              </a:ext>
            </a:extLst>
          </p:cNvPr>
          <p:cNvSpPr/>
          <p:nvPr/>
        </p:nvSpPr>
        <p:spPr>
          <a:xfrm>
            <a:off x="355109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</a:rPr>
              <a:t>시계열</a:t>
            </a:r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</a:rPr>
              <a:t>분석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0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군 파악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선별된 상품 </a:t>
            </a:r>
            <a:r>
              <a:rPr lang="ko-KR" altLang="en-US" sz="1000" dirty="0" err="1">
                <a:solidFill>
                  <a:schemeClr val="bg1"/>
                </a:solidFill>
              </a:rPr>
              <a:t>대분류의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상품군을</a:t>
            </a:r>
            <a:r>
              <a:rPr lang="ko-KR" altLang="en-US" sz="1000" dirty="0">
                <a:solidFill>
                  <a:schemeClr val="bg1"/>
                </a:solidFill>
              </a:rPr>
              <a:t> 파악하여 수요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수요 트랜드 예측</a:t>
            </a:r>
            <a:r>
              <a:rPr lang="en-US" altLang="ko-KR" sz="2800" b="1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46" name="모서리가 둥근 직사각형 15">
            <a:extLst>
              <a:ext uri="{FF2B5EF4-FFF2-40B4-BE49-F238E27FC236}">
                <a16:creationId xmlns:a16="http://schemas.microsoft.com/office/drawing/2014/main" id="{62863B9F-1F1B-42A0-954B-9386EBD1C3A2}"/>
              </a:ext>
            </a:extLst>
          </p:cNvPr>
          <p:cNvSpPr/>
          <p:nvPr/>
        </p:nvSpPr>
        <p:spPr>
          <a:xfrm>
            <a:off x="2000948" y="1944712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상품대분류 선정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25">
            <a:extLst>
              <a:ext uri="{FF2B5EF4-FFF2-40B4-BE49-F238E27FC236}">
                <a16:creationId xmlns:a16="http://schemas.microsoft.com/office/drawing/2014/main" id="{8DF687AF-56E7-4653-BCE0-F14FE6368429}"/>
              </a:ext>
            </a:extLst>
          </p:cNvPr>
          <p:cNvSpPr/>
          <p:nvPr/>
        </p:nvSpPr>
        <p:spPr>
          <a:xfrm>
            <a:off x="6651398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Insight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6">
            <a:extLst>
              <a:ext uri="{FF2B5EF4-FFF2-40B4-BE49-F238E27FC236}">
                <a16:creationId xmlns:a16="http://schemas.microsoft.com/office/drawing/2014/main" id="{ED5A992C-FD9C-4C26-BF27-ED50BEFA5753}"/>
              </a:ext>
            </a:extLst>
          </p:cNvPr>
          <p:cNvSpPr/>
          <p:nvPr/>
        </p:nvSpPr>
        <p:spPr>
          <a:xfrm>
            <a:off x="355109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white"/>
                </a:solidFill>
              </a:rPr>
              <a:t>시계열</a:t>
            </a:r>
            <a:r>
              <a:rPr lang="ko-KR" altLang="en-US" sz="1200" dirty="0">
                <a:solidFill>
                  <a:prstClr val="white"/>
                </a:solidFill>
              </a:rPr>
              <a:t> </a:t>
            </a:r>
            <a:r>
              <a:rPr lang="ko-KR" altLang="en-US" sz="1200" dirty="0" smtClean="0">
                <a:solidFill>
                  <a:prstClr val="white"/>
                </a:solidFill>
              </a:rPr>
              <a:t>분석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27">
            <a:extLst>
              <a:ext uri="{FF2B5EF4-FFF2-40B4-BE49-F238E27FC236}">
                <a16:creationId xmlns:a16="http://schemas.microsoft.com/office/drawing/2014/main" id="{9910423A-B6F2-4F66-A78A-036FBECB6A34}"/>
              </a:ext>
            </a:extLst>
          </p:cNvPr>
          <p:cNvSpPr/>
          <p:nvPr/>
        </p:nvSpPr>
        <p:spPr>
          <a:xfrm>
            <a:off x="51012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트랜드 예측</a:t>
            </a:r>
          </a:p>
        </p:txBody>
      </p: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7D796E4A-95C3-4829-B54B-80F6D4B78C1B}"/>
              </a:ext>
            </a:extLst>
          </p:cNvPr>
          <p:cNvSpPr/>
          <p:nvPr/>
        </p:nvSpPr>
        <p:spPr>
          <a:xfrm>
            <a:off x="452304" y="19568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예측 방법</a:t>
            </a:r>
          </a:p>
        </p:txBody>
      </p:sp>
      <p:sp>
        <p:nvSpPr>
          <p:cNvPr id="66" name="모서리가 둥근 직사각형 31">
            <a:extLst>
              <a:ext uri="{FF2B5EF4-FFF2-40B4-BE49-F238E27FC236}">
                <a16:creationId xmlns:a16="http://schemas.microsoft.com/office/drawing/2014/main" id="{1EADE3CC-979D-4ECE-AA3B-576F3E542F01}"/>
              </a:ext>
            </a:extLst>
          </p:cNvPr>
          <p:cNvSpPr/>
          <p:nvPr/>
        </p:nvSpPr>
        <p:spPr>
          <a:xfrm>
            <a:off x="1074329" y="2545295"/>
            <a:ext cx="4313510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prstClr val="white"/>
                </a:solidFill>
              </a:rPr>
              <a:t>상품 대분류 선정 기준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D7BA797-71A0-44DA-BBA1-D96EB77DBF7C}"/>
              </a:ext>
            </a:extLst>
          </p:cNvPr>
          <p:cNvCxnSpPr/>
          <p:nvPr/>
        </p:nvCxnSpPr>
        <p:spPr>
          <a:xfrm>
            <a:off x="1074329" y="2918067"/>
            <a:ext cx="5220000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116D07D3-7630-4C2F-BAB5-C2EEF4A18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583997"/>
              </p:ext>
            </p:extLst>
          </p:nvPr>
        </p:nvGraphicFramePr>
        <p:xfrm>
          <a:off x="1074330" y="2998659"/>
          <a:ext cx="5220000" cy="345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상대적 선호도와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절대적 선호도를 모두 가지고 있는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 타겟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상품을 통해 고객의 취향과 사회적 지위 등을 예측할 수 있는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선정 대분류 집단 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여성의류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D200F0FA-7F40-4F41-BA96-378CB94964C7}"/>
              </a:ext>
            </a:extLst>
          </p:cNvPr>
          <p:cNvSpPr/>
          <p:nvPr/>
        </p:nvSpPr>
        <p:spPr>
          <a:xfrm>
            <a:off x="1074329" y="4145666"/>
            <a:ext cx="5220000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31">
            <a:extLst>
              <a:ext uri="{FF2B5EF4-FFF2-40B4-BE49-F238E27FC236}">
                <a16:creationId xmlns:a16="http://schemas.microsoft.com/office/drawing/2014/main" id="{DB51578D-1FAA-4AA6-8D7C-081C88EFCBD2}"/>
              </a:ext>
            </a:extLst>
          </p:cNvPr>
          <p:cNvSpPr/>
          <p:nvPr/>
        </p:nvSpPr>
        <p:spPr>
          <a:xfrm>
            <a:off x="7427634" y="2545295"/>
            <a:ext cx="1955818" cy="215710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소분류 </a:t>
            </a:r>
            <a:r>
              <a:rPr lang="ko-KR" altLang="en-US" sz="1600" dirty="0" err="1">
                <a:solidFill>
                  <a:prstClr val="white"/>
                </a:solidFill>
              </a:rPr>
              <a:t>상품군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FCADBF1-2CF4-446F-857F-333D41323486}"/>
              </a:ext>
            </a:extLst>
          </p:cNvPr>
          <p:cNvCxnSpPr>
            <a:cxnSpLocks/>
          </p:cNvCxnSpPr>
          <p:nvPr/>
        </p:nvCxnSpPr>
        <p:spPr>
          <a:xfrm>
            <a:off x="7102967" y="2875981"/>
            <a:ext cx="236683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41AD4BE-4FAC-4FBF-8B5E-FF92F74C82B5}"/>
              </a:ext>
            </a:extLst>
          </p:cNvPr>
          <p:cNvSpPr/>
          <p:nvPr/>
        </p:nvSpPr>
        <p:spPr>
          <a:xfrm>
            <a:off x="7102968" y="3004702"/>
            <a:ext cx="2358164" cy="345783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EE31A-8FAD-491B-B946-B4DC7D1DF147}"/>
              </a:ext>
            </a:extLst>
          </p:cNvPr>
          <p:cNvSpPr txBox="1"/>
          <p:nvPr/>
        </p:nvSpPr>
        <p:spPr>
          <a:xfrm>
            <a:off x="7102968" y="3018945"/>
            <a:ext cx="219483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기타여성의류아우터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여성가디건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여성남방셔츠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여성레깅스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여성바지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여성베스트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여성블라우스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여성사파리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여성스웨터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풀오버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여성스웨트셔츠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후드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 err="1">
                <a:solidFill>
                  <a:schemeClr val="bg1"/>
                </a:solidFill>
              </a:rPr>
              <a:t>집업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여성스커트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여성원피스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여성재킷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여성점퍼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여성점프수트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 err="1">
                <a:solidFill>
                  <a:schemeClr val="bg1"/>
                </a:solidFill>
              </a:rPr>
              <a:t>오버롤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여성청바지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여성코트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여성트렌치코트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여성티셔츠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탑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여성패딩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군 파악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선별된 상품 </a:t>
            </a:r>
            <a:r>
              <a:rPr lang="ko-KR" altLang="en-US" sz="1000" dirty="0" err="1">
                <a:solidFill>
                  <a:schemeClr val="bg1"/>
                </a:solidFill>
              </a:rPr>
              <a:t>대분류의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상품군을</a:t>
            </a:r>
            <a:r>
              <a:rPr lang="ko-KR" altLang="en-US" sz="1000" dirty="0">
                <a:solidFill>
                  <a:schemeClr val="bg1"/>
                </a:solidFill>
              </a:rPr>
              <a:t> 파악하여 수요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수요 트랜드 예측</a:t>
            </a:r>
            <a:r>
              <a:rPr lang="en-US" altLang="ko-KR" sz="2800" b="1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46" name="모서리가 둥근 직사각형 15">
            <a:extLst>
              <a:ext uri="{FF2B5EF4-FFF2-40B4-BE49-F238E27FC236}">
                <a16:creationId xmlns:a16="http://schemas.microsoft.com/office/drawing/2014/main" id="{62863B9F-1F1B-42A0-954B-9386EBD1C3A2}"/>
              </a:ext>
            </a:extLst>
          </p:cNvPr>
          <p:cNvSpPr/>
          <p:nvPr/>
        </p:nvSpPr>
        <p:spPr>
          <a:xfrm>
            <a:off x="3551098" y="1935753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시계열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25">
            <a:extLst>
              <a:ext uri="{FF2B5EF4-FFF2-40B4-BE49-F238E27FC236}">
                <a16:creationId xmlns:a16="http://schemas.microsoft.com/office/drawing/2014/main" id="{8DF687AF-56E7-4653-BCE0-F14FE6368429}"/>
              </a:ext>
            </a:extLst>
          </p:cNvPr>
          <p:cNvSpPr/>
          <p:nvPr/>
        </p:nvSpPr>
        <p:spPr>
          <a:xfrm>
            <a:off x="6651398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Insight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6">
            <a:extLst>
              <a:ext uri="{FF2B5EF4-FFF2-40B4-BE49-F238E27FC236}">
                <a16:creationId xmlns:a16="http://schemas.microsoft.com/office/drawing/2014/main" id="{ED5A992C-FD9C-4C26-BF27-ED50BEFA5753}"/>
              </a:ext>
            </a:extLst>
          </p:cNvPr>
          <p:cNvSpPr/>
          <p:nvPr/>
        </p:nvSpPr>
        <p:spPr>
          <a:xfrm>
            <a:off x="2002454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상품대분류 선정</a:t>
            </a:r>
          </a:p>
        </p:txBody>
      </p:sp>
      <p:sp>
        <p:nvSpPr>
          <p:cNvPr id="49" name="모서리가 둥근 직사각형 27">
            <a:extLst>
              <a:ext uri="{FF2B5EF4-FFF2-40B4-BE49-F238E27FC236}">
                <a16:creationId xmlns:a16="http://schemas.microsoft.com/office/drawing/2014/main" id="{9910423A-B6F2-4F66-A78A-036FBECB6A34}"/>
              </a:ext>
            </a:extLst>
          </p:cNvPr>
          <p:cNvSpPr/>
          <p:nvPr/>
        </p:nvSpPr>
        <p:spPr>
          <a:xfrm>
            <a:off x="51012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트랜드 예측</a:t>
            </a:r>
          </a:p>
        </p:txBody>
      </p: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7D796E4A-95C3-4829-B54B-80F6D4B78C1B}"/>
              </a:ext>
            </a:extLst>
          </p:cNvPr>
          <p:cNvSpPr/>
          <p:nvPr/>
        </p:nvSpPr>
        <p:spPr>
          <a:xfrm>
            <a:off x="452304" y="19568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예측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4" y="2480788"/>
            <a:ext cx="2800179" cy="2404342"/>
          </a:xfrm>
          <a:prstGeom prst="rect">
            <a:avLst/>
          </a:prstGeom>
        </p:spPr>
      </p:pic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2102354275"/>
              </p:ext>
            </p:extLst>
          </p:nvPr>
        </p:nvGraphicFramePr>
        <p:xfrm>
          <a:off x="3691575" y="2480788"/>
          <a:ext cx="2524167" cy="2404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A78FF3-B7D2-475F-9A8A-91F8353A612B}"/>
              </a:ext>
            </a:extLst>
          </p:cNvPr>
          <p:cNvSpPr/>
          <p:nvPr/>
        </p:nvSpPr>
        <p:spPr>
          <a:xfrm>
            <a:off x="452304" y="5262207"/>
            <a:ext cx="9856467" cy="73855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데이터 탐색 결과 구매와 검색의 상관관계가 있었으며</a:t>
            </a:r>
            <a:r>
              <a:rPr lang="en-US" altLang="ko-KR" sz="1400" dirty="0" smtClean="0"/>
              <a:t>, A</a:t>
            </a:r>
            <a:r>
              <a:rPr lang="ko-KR" altLang="en-US" sz="1400" dirty="0" smtClean="0"/>
              <a:t>집단 또한 검색을 이용한 구매가 많은 것으로 파악이 되었으므로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전체 시장에서 상품군별 수요 트렌드를 예측하기 위해 선정된 </a:t>
            </a:r>
            <a:r>
              <a:rPr lang="ko-KR" altLang="en-US" sz="1400" dirty="0" err="1" smtClean="0"/>
              <a:t>상품군을</a:t>
            </a:r>
            <a:r>
              <a:rPr lang="ko-KR" altLang="en-US" sz="1400" dirty="0" smtClean="0"/>
              <a:t> 키워드로 네이버 검색 데이터를 파악</a:t>
            </a:r>
            <a:endParaRPr lang="en-US" altLang="ko-KR" sz="1400" dirty="0"/>
          </a:p>
        </p:txBody>
      </p:sp>
      <p:sp>
        <p:nvSpPr>
          <p:cNvPr id="28" name="화살표: 오른쪽 12">
            <a:extLst>
              <a:ext uri="{FF2B5EF4-FFF2-40B4-BE49-F238E27FC236}">
                <a16:creationId xmlns:a16="http://schemas.microsoft.com/office/drawing/2014/main" id="{6287EC35-4A3A-46DF-83B4-16F61E1AAF26}"/>
              </a:ext>
            </a:extLst>
          </p:cNvPr>
          <p:cNvSpPr/>
          <p:nvPr/>
        </p:nvSpPr>
        <p:spPr>
          <a:xfrm>
            <a:off x="5909681" y="3504684"/>
            <a:ext cx="555170" cy="35654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51398" y="2439816"/>
            <a:ext cx="3922260" cy="2633853"/>
            <a:chOff x="6651398" y="2439816"/>
            <a:chExt cx="3922260" cy="2633853"/>
          </a:xfrm>
        </p:grpSpPr>
        <p:sp>
          <p:nvSpPr>
            <p:cNvPr id="10" name="직사각형 9"/>
            <p:cNvSpPr/>
            <p:nvPr/>
          </p:nvSpPr>
          <p:spPr>
            <a:xfrm>
              <a:off x="6651398" y="2439816"/>
              <a:ext cx="3922260" cy="847670"/>
            </a:xfrm>
            <a:prstGeom prst="rect">
              <a:avLst/>
            </a:prstGeom>
            <a:solidFill>
              <a:srgbClr val="00C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1398" y="2887491"/>
              <a:ext cx="3922260" cy="218617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1398" y="2439816"/>
              <a:ext cx="1714500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57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상품 군 파악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선별된 상품 </a:t>
            </a:r>
            <a:r>
              <a:rPr lang="ko-KR" altLang="en-US" sz="1000" dirty="0" err="1">
                <a:solidFill>
                  <a:schemeClr val="bg1"/>
                </a:solidFill>
              </a:rPr>
              <a:t>대분류의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상품군을</a:t>
            </a:r>
            <a:r>
              <a:rPr lang="ko-KR" altLang="en-US" sz="1000" dirty="0">
                <a:solidFill>
                  <a:schemeClr val="bg1"/>
                </a:solidFill>
              </a:rPr>
              <a:t> 파악하여 수요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수요 트랜드 예측</a:t>
            </a:r>
            <a:r>
              <a:rPr lang="en-US" altLang="ko-KR" sz="2800" b="1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46" name="모서리가 둥근 직사각형 15">
            <a:extLst>
              <a:ext uri="{FF2B5EF4-FFF2-40B4-BE49-F238E27FC236}">
                <a16:creationId xmlns:a16="http://schemas.microsoft.com/office/drawing/2014/main" id="{62863B9F-1F1B-42A0-954B-9386EBD1C3A2}"/>
              </a:ext>
            </a:extLst>
          </p:cNvPr>
          <p:cNvSpPr/>
          <p:nvPr/>
        </p:nvSpPr>
        <p:spPr>
          <a:xfrm>
            <a:off x="3551098" y="1935753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시계열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25">
            <a:extLst>
              <a:ext uri="{FF2B5EF4-FFF2-40B4-BE49-F238E27FC236}">
                <a16:creationId xmlns:a16="http://schemas.microsoft.com/office/drawing/2014/main" id="{8DF687AF-56E7-4653-BCE0-F14FE6368429}"/>
              </a:ext>
            </a:extLst>
          </p:cNvPr>
          <p:cNvSpPr/>
          <p:nvPr/>
        </p:nvSpPr>
        <p:spPr>
          <a:xfrm>
            <a:off x="6651398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Insight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6">
            <a:extLst>
              <a:ext uri="{FF2B5EF4-FFF2-40B4-BE49-F238E27FC236}">
                <a16:creationId xmlns:a16="http://schemas.microsoft.com/office/drawing/2014/main" id="{ED5A992C-FD9C-4C26-BF27-ED50BEFA5753}"/>
              </a:ext>
            </a:extLst>
          </p:cNvPr>
          <p:cNvSpPr/>
          <p:nvPr/>
        </p:nvSpPr>
        <p:spPr>
          <a:xfrm>
            <a:off x="2002454" y="194269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상품대분류 선정</a:t>
            </a:r>
          </a:p>
        </p:txBody>
      </p:sp>
      <p:sp>
        <p:nvSpPr>
          <p:cNvPr id="49" name="모서리가 둥근 직사각형 27">
            <a:extLst>
              <a:ext uri="{FF2B5EF4-FFF2-40B4-BE49-F238E27FC236}">
                <a16:creationId xmlns:a16="http://schemas.microsoft.com/office/drawing/2014/main" id="{9910423A-B6F2-4F66-A78A-036FBECB6A34}"/>
              </a:ext>
            </a:extLst>
          </p:cNvPr>
          <p:cNvSpPr/>
          <p:nvPr/>
        </p:nvSpPr>
        <p:spPr>
          <a:xfrm>
            <a:off x="5101248" y="1943583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트랜드 예측</a:t>
            </a:r>
          </a:p>
        </p:txBody>
      </p: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7D796E4A-95C3-4829-B54B-80F6D4B78C1B}"/>
              </a:ext>
            </a:extLst>
          </p:cNvPr>
          <p:cNvSpPr/>
          <p:nvPr/>
        </p:nvSpPr>
        <p:spPr>
          <a:xfrm>
            <a:off x="452304" y="19568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</a:rPr>
              <a:t>예측 방법</a:t>
            </a:r>
          </a:p>
        </p:txBody>
      </p:sp>
    </p:spTree>
    <p:extLst>
      <p:ext uri="{BB962C8B-B14F-4D97-AF65-F5344CB8AC3E}">
        <p14:creationId xmlns:p14="http://schemas.microsoft.com/office/powerpoint/2010/main" val="20402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고객의 </a:t>
            </a:r>
            <a:r>
              <a:rPr lang="ko-KR" altLang="en-US" sz="1200" b="1" dirty="0" err="1">
                <a:solidFill>
                  <a:schemeClr val="bg1"/>
                </a:solidFill>
              </a:rPr>
              <a:t>니즈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커뮤니티 사이트 </a:t>
            </a:r>
            <a:r>
              <a:rPr lang="ko-KR" altLang="en-US" sz="1000" dirty="0" err="1">
                <a:solidFill>
                  <a:schemeClr val="bg1"/>
                </a:solidFill>
              </a:rPr>
              <a:t>크롤링을</a:t>
            </a:r>
            <a:r>
              <a:rPr lang="ko-KR" altLang="en-US" sz="1000" dirty="0">
                <a:solidFill>
                  <a:schemeClr val="bg1"/>
                </a:solidFill>
              </a:rPr>
              <a:t> 확보한 고객의 니즈 파악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29">
            <a:extLst>
              <a:ext uri="{FF2B5EF4-FFF2-40B4-BE49-F238E27FC236}">
                <a16:creationId xmlns:a16="http://schemas.microsoft.com/office/drawing/2014/main" id="{B6313471-0F03-44E2-982C-061250A30AEA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452306" y="1975539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</a:t>
            </a:r>
            <a:r>
              <a:rPr lang="ko-KR" altLang="en-US" sz="1200" b="1" dirty="0" err="1">
                <a:solidFill>
                  <a:prstClr val="white"/>
                </a:solidFill>
              </a:rPr>
              <a:t>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B6313471-0F03-44E2-982C-061250A30AEA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01BA81-08CB-48B6-BE36-AADBCC87D316}"/>
              </a:ext>
            </a:extLst>
          </p:cNvPr>
          <p:cNvSpPr/>
          <p:nvPr/>
        </p:nvSpPr>
        <p:spPr>
          <a:xfrm>
            <a:off x="426350" y="2983197"/>
            <a:ext cx="2058816" cy="58286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커뮤니티 </a:t>
            </a:r>
            <a:r>
              <a:rPr lang="en-US" altLang="ko-KR" sz="1600" dirty="0"/>
              <a:t>&amp;</a:t>
            </a:r>
            <a:r>
              <a:rPr lang="ko-KR" altLang="en-US" sz="1600" dirty="0"/>
              <a:t>블로그 </a:t>
            </a:r>
            <a:r>
              <a:rPr lang="ko-KR" altLang="en-US" sz="1600" dirty="0" err="1"/>
              <a:t>스크래핑</a:t>
            </a:r>
            <a:endParaRPr lang="en-US" altLang="ko-KR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485166" y="3274627"/>
            <a:ext cx="3371161" cy="8143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5856327" y="3056923"/>
            <a:ext cx="1408041" cy="45169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광고 </a:t>
            </a:r>
            <a:r>
              <a:rPr lang="ko-KR" altLang="en-US" sz="1600" dirty="0" smtClean="0"/>
              <a:t>키워드 </a:t>
            </a:r>
            <a:r>
              <a:rPr lang="ko-KR" altLang="en-US" sz="1600" dirty="0"/>
              <a:t>제거</a:t>
            </a:r>
            <a:endParaRPr lang="en-US" altLang="ko-KR" sz="16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7264368" y="3282769"/>
            <a:ext cx="1111047" cy="1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8375415" y="2995461"/>
            <a:ext cx="1408041" cy="57461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워드클라우드</a:t>
            </a:r>
            <a:r>
              <a:rPr lang="ko-KR" altLang="en-US" sz="1600" dirty="0"/>
              <a:t> 생성</a:t>
            </a:r>
            <a:endParaRPr lang="en-US" altLang="ko-KR" sz="1600" dirty="0"/>
          </a:p>
        </p:txBody>
      </p:sp>
      <p:sp>
        <p:nvSpPr>
          <p:cNvPr id="46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326458" y="2370696"/>
            <a:ext cx="3877052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prstClr val="white"/>
                </a:solidFill>
              </a:rPr>
              <a:t>L.Point</a:t>
            </a:r>
            <a:r>
              <a:rPr lang="ko-KR" altLang="en-US" sz="1400" dirty="0">
                <a:solidFill>
                  <a:prstClr val="white"/>
                </a:solidFill>
              </a:rPr>
              <a:t> 관련 글 </a:t>
            </a:r>
            <a:r>
              <a:rPr lang="ko-KR" altLang="en-US" sz="1400" dirty="0" err="1">
                <a:solidFill>
                  <a:prstClr val="white"/>
                </a:solidFill>
              </a:rPr>
              <a:t>스크래핑</a:t>
            </a:r>
            <a:r>
              <a:rPr lang="ko-KR" altLang="en-US" sz="1400" dirty="0">
                <a:solidFill>
                  <a:prstClr val="white"/>
                </a:solidFill>
              </a:rPr>
              <a:t> 및 키워드 추출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4AE2D39-BA02-4725-8F05-AD3A844DA0E6}"/>
              </a:ext>
            </a:extLst>
          </p:cNvPr>
          <p:cNvCxnSpPr>
            <a:cxnSpLocks/>
          </p:cNvCxnSpPr>
          <p:nvPr/>
        </p:nvCxnSpPr>
        <p:spPr>
          <a:xfrm flipV="1">
            <a:off x="326457" y="2742865"/>
            <a:ext cx="4410196" cy="60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54">
            <a:extLst>
              <a:ext uri="{FF2B5EF4-FFF2-40B4-BE49-F238E27FC236}">
                <a16:creationId xmlns:a16="http://schemas.microsoft.com/office/drawing/2014/main" id="{2AFA2732-2F53-4466-BABC-F19B83B663D4}"/>
              </a:ext>
            </a:extLst>
          </p:cNvPr>
          <p:cNvSpPr/>
          <p:nvPr/>
        </p:nvSpPr>
        <p:spPr>
          <a:xfrm>
            <a:off x="2485166" y="6408005"/>
            <a:ext cx="2058817" cy="11469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prstClr val="white"/>
                </a:solidFill>
              </a:rPr>
              <a:t>&lt;</a:t>
            </a:r>
            <a:r>
              <a:rPr lang="ko-KR" altLang="en-US" sz="1200" dirty="0" err="1">
                <a:solidFill>
                  <a:prstClr val="white"/>
                </a:solidFill>
              </a:rPr>
              <a:t>뽐뿌</a:t>
            </a:r>
            <a:r>
              <a:rPr lang="en-US" altLang="ko-KR" sz="1200" dirty="0">
                <a:solidFill>
                  <a:prstClr val="white"/>
                </a:solidFill>
              </a:rPr>
              <a:t>&gt;</a:t>
            </a:r>
            <a:r>
              <a:rPr lang="ko-KR" altLang="en-US" sz="1200" dirty="0">
                <a:solidFill>
                  <a:prstClr val="white"/>
                </a:solidFill>
              </a:rPr>
              <a:t> 커뮤니티 사이트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6925E73C-50EB-4298-BA97-78E1E156BB0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54">
            <a:extLst>
              <a:ext uri="{FF2B5EF4-FFF2-40B4-BE49-F238E27FC236}">
                <a16:creationId xmlns:a16="http://schemas.microsoft.com/office/drawing/2014/main" id="{F96D9B35-A4D3-46B7-B2B4-74B9BB54992B}"/>
              </a:ext>
            </a:extLst>
          </p:cNvPr>
          <p:cNvSpPr/>
          <p:nvPr/>
        </p:nvSpPr>
        <p:spPr>
          <a:xfrm>
            <a:off x="7871108" y="6398196"/>
            <a:ext cx="1212851" cy="134309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white"/>
                </a:solidFill>
              </a:rPr>
              <a:t>네이버 블로그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741C3-95D8-4B77-B9CC-2B33617AE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" t="5822" r="4355" b="6549"/>
          <a:stretch/>
        </p:blipFill>
        <p:spPr>
          <a:xfrm>
            <a:off x="1169567" y="3822071"/>
            <a:ext cx="4763069" cy="239548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49" y="3857384"/>
            <a:ext cx="4706782" cy="245746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551101" y="2742865"/>
            <a:ext cx="176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중복된 행 제거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9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고객의 </a:t>
            </a:r>
            <a:r>
              <a:rPr lang="ko-KR" altLang="en-US" sz="1200" b="1" dirty="0" err="1">
                <a:solidFill>
                  <a:schemeClr val="bg1"/>
                </a:solidFill>
              </a:rPr>
              <a:t>니즈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커뮤니티 사이트 </a:t>
            </a:r>
            <a:r>
              <a:rPr lang="ko-KR" altLang="en-US" sz="1000" dirty="0" err="1">
                <a:solidFill>
                  <a:schemeClr val="bg1"/>
                </a:solidFill>
              </a:rPr>
              <a:t>크롤링을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통해 확보한 </a:t>
            </a:r>
            <a:r>
              <a:rPr lang="ko-KR" altLang="en-US" sz="1000" dirty="0">
                <a:solidFill>
                  <a:schemeClr val="bg1"/>
                </a:solidFill>
              </a:rPr>
              <a:t>고객의 니즈 파악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29">
            <a:extLst>
              <a:ext uri="{FF2B5EF4-FFF2-40B4-BE49-F238E27FC236}">
                <a16:creationId xmlns:a16="http://schemas.microsoft.com/office/drawing/2014/main" id="{B6313471-0F03-44E2-982C-061250A30AEA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452306" y="1975539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</a:t>
            </a:r>
            <a:r>
              <a:rPr lang="ko-KR" altLang="en-US" sz="1200" b="1" dirty="0" err="1">
                <a:solidFill>
                  <a:prstClr val="white"/>
                </a:solidFill>
              </a:rPr>
              <a:t>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B6313471-0F03-44E2-982C-061250A30AEA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01BA81-08CB-48B6-BE36-AADBCC87D316}"/>
              </a:ext>
            </a:extLst>
          </p:cNvPr>
          <p:cNvSpPr/>
          <p:nvPr/>
        </p:nvSpPr>
        <p:spPr>
          <a:xfrm>
            <a:off x="426350" y="2983197"/>
            <a:ext cx="2058816" cy="58286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커뮤니티 </a:t>
            </a:r>
            <a:r>
              <a:rPr lang="en-US" altLang="ko-KR" sz="1600" dirty="0"/>
              <a:t>&amp;</a:t>
            </a:r>
            <a:r>
              <a:rPr lang="ko-KR" altLang="en-US" sz="1600" dirty="0"/>
              <a:t>블로그 </a:t>
            </a:r>
            <a:r>
              <a:rPr lang="ko-KR" altLang="en-US" sz="1600" dirty="0" err="1"/>
              <a:t>스크래핑</a:t>
            </a:r>
            <a:endParaRPr lang="en-US" altLang="ko-KR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485166" y="3274627"/>
            <a:ext cx="685230" cy="994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3170396" y="3049774"/>
            <a:ext cx="1408041" cy="451693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광고 글 제거</a:t>
            </a:r>
            <a:endParaRPr lang="en-US" altLang="ko-KR" sz="16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4B9998-2113-444C-8938-00E6C347330E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4578437" y="3275621"/>
            <a:ext cx="748306" cy="4538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FCD111-2C2D-41AF-9BF4-7B34D3A28CD9}"/>
              </a:ext>
            </a:extLst>
          </p:cNvPr>
          <p:cNvSpPr/>
          <p:nvPr/>
        </p:nvSpPr>
        <p:spPr>
          <a:xfrm>
            <a:off x="5326743" y="2992851"/>
            <a:ext cx="1408041" cy="57461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워드클라우드</a:t>
            </a:r>
            <a:r>
              <a:rPr lang="ko-KR" altLang="en-US" sz="1600" dirty="0"/>
              <a:t> 생성</a:t>
            </a:r>
            <a:endParaRPr lang="en-US" altLang="ko-KR" sz="1600" dirty="0"/>
          </a:p>
        </p:txBody>
      </p:sp>
      <p:sp>
        <p:nvSpPr>
          <p:cNvPr id="46" name="모서리가 둥근 직사각형 47">
            <a:extLst>
              <a:ext uri="{FF2B5EF4-FFF2-40B4-BE49-F238E27FC236}">
                <a16:creationId xmlns:a16="http://schemas.microsoft.com/office/drawing/2014/main" id="{CDA97F55-2C6B-4F76-8559-BDD884745F1D}"/>
              </a:ext>
            </a:extLst>
          </p:cNvPr>
          <p:cNvSpPr/>
          <p:nvPr/>
        </p:nvSpPr>
        <p:spPr>
          <a:xfrm>
            <a:off x="326458" y="2370696"/>
            <a:ext cx="3877052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롯데 홈쇼핑 관련 글 </a:t>
            </a:r>
            <a:r>
              <a:rPr lang="ko-KR" altLang="en-US" sz="1400" dirty="0" err="1">
                <a:solidFill>
                  <a:prstClr val="white"/>
                </a:solidFill>
              </a:rPr>
              <a:t>스크래핑</a:t>
            </a:r>
            <a:r>
              <a:rPr lang="ko-KR" altLang="en-US" sz="1400" dirty="0">
                <a:solidFill>
                  <a:prstClr val="white"/>
                </a:solidFill>
              </a:rPr>
              <a:t> 및 키워드 추출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4AE2D39-BA02-4725-8F05-AD3A844DA0E6}"/>
              </a:ext>
            </a:extLst>
          </p:cNvPr>
          <p:cNvCxnSpPr>
            <a:cxnSpLocks/>
          </p:cNvCxnSpPr>
          <p:nvPr/>
        </p:nvCxnSpPr>
        <p:spPr>
          <a:xfrm flipV="1">
            <a:off x="326457" y="2742865"/>
            <a:ext cx="4410196" cy="603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54">
            <a:extLst>
              <a:ext uri="{FF2B5EF4-FFF2-40B4-BE49-F238E27FC236}">
                <a16:creationId xmlns:a16="http://schemas.microsoft.com/office/drawing/2014/main" id="{2AFA2732-2F53-4466-BABC-F19B83B663D4}"/>
              </a:ext>
            </a:extLst>
          </p:cNvPr>
          <p:cNvSpPr/>
          <p:nvPr/>
        </p:nvSpPr>
        <p:spPr>
          <a:xfrm>
            <a:off x="709268" y="6261262"/>
            <a:ext cx="2058817" cy="11469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prstClr val="white"/>
                </a:solidFill>
              </a:rPr>
              <a:t>&lt;</a:t>
            </a:r>
            <a:r>
              <a:rPr lang="ko-KR" altLang="en-US" sz="1200" dirty="0" err="1">
                <a:solidFill>
                  <a:prstClr val="white"/>
                </a:solidFill>
              </a:rPr>
              <a:t>뽐뿌</a:t>
            </a:r>
            <a:r>
              <a:rPr lang="en-US" altLang="ko-KR" sz="1200" dirty="0">
                <a:solidFill>
                  <a:prstClr val="white"/>
                </a:solidFill>
              </a:rPr>
              <a:t>&gt;</a:t>
            </a:r>
            <a:r>
              <a:rPr lang="ko-KR" altLang="en-US" sz="1200" dirty="0">
                <a:solidFill>
                  <a:prstClr val="white"/>
                </a:solidFill>
              </a:rPr>
              <a:t> 커뮤니티 사이트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6925E73C-50EB-4298-BA97-78E1E156BB0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54">
            <a:extLst>
              <a:ext uri="{FF2B5EF4-FFF2-40B4-BE49-F238E27FC236}">
                <a16:creationId xmlns:a16="http://schemas.microsoft.com/office/drawing/2014/main" id="{F96D9B35-A4D3-46B7-B2B4-74B9BB54992B}"/>
              </a:ext>
            </a:extLst>
          </p:cNvPr>
          <p:cNvSpPr/>
          <p:nvPr/>
        </p:nvSpPr>
        <p:spPr>
          <a:xfrm>
            <a:off x="5208194" y="6241646"/>
            <a:ext cx="1212851" cy="134309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white"/>
                </a:solidFill>
              </a:rPr>
              <a:t>네이버 블로그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A78FF3-B7D2-475F-9A8A-91F8353A612B}"/>
              </a:ext>
            </a:extLst>
          </p:cNvPr>
          <p:cNvSpPr/>
          <p:nvPr/>
        </p:nvSpPr>
        <p:spPr>
          <a:xfrm>
            <a:off x="8247772" y="3360761"/>
            <a:ext cx="3254582" cy="147711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고객들은 </a:t>
            </a:r>
            <a:r>
              <a:rPr lang="en-US" altLang="ko-KR" sz="1600" dirty="0" err="1"/>
              <a:t>L.Point</a:t>
            </a:r>
            <a:r>
              <a:rPr lang="ko-KR" altLang="en-US" sz="1600" dirty="0"/>
              <a:t>와</a:t>
            </a:r>
            <a:r>
              <a:rPr lang="en-US" altLang="ko-KR" sz="1600" dirty="0"/>
              <a:t> </a:t>
            </a:r>
            <a:r>
              <a:rPr lang="ko-KR" altLang="en-US" sz="1600" dirty="0"/>
              <a:t>롯데 홈쇼핑에 할인</a:t>
            </a:r>
            <a:r>
              <a:rPr lang="en-US" altLang="ko-KR" sz="1600" dirty="0"/>
              <a:t>/</a:t>
            </a:r>
            <a:r>
              <a:rPr lang="ko-KR" altLang="en-US" sz="1600" dirty="0"/>
              <a:t>적립</a:t>
            </a:r>
            <a:r>
              <a:rPr lang="en-US" altLang="ko-KR" sz="1600" dirty="0"/>
              <a:t>/</a:t>
            </a:r>
            <a:r>
              <a:rPr lang="ko-KR" altLang="en-US" sz="1600" dirty="0"/>
              <a:t>이벤트 등에 대한</a:t>
            </a:r>
            <a:endParaRPr lang="en-US" altLang="ko-KR" sz="1600" dirty="0"/>
          </a:p>
          <a:p>
            <a:r>
              <a:rPr lang="ko-KR" altLang="en-US" sz="1600" dirty="0"/>
              <a:t>키워드를 가지고 있었으며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이는 소비자로부터 표출 된 </a:t>
            </a:r>
            <a:endParaRPr lang="en-US" altLang="ko-KR" sz="1600" dirty="0"/>
          </a:p>
          <a:p>
            <a:r>
              <a:rPr lang="ko-KR" altLang="en-US" sz="1600" dirty="0"/>
              <a:t>니즈라고</a:t>
            </a:r>
            <a:r>
              <a:rPr lang="en-US" altLang="ko-KR" sz="1600" dirty="0"/>
              <a:t> </a:t>
            </a:r>
            <a:r>
              <a:rPr lang="ko-KR" altLang="en-US" sz="1600" dirty="0"/>
              <a:t>볼 수 있음</a:t>
            </a:r>
            <a:endParaRPr lang="en-US" altLang="ko-KR" sz="16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61A8F7-7485-4308-B185-E708A8F54188}"/>
              </a:ext>
            </a:extLst>
          </p:cNvPr>
          <p:cNvSpPr/>
          <p:nvPr/>
        </p:nvSpPr>
        <p:spPr>
          <a:xfrm>
            <a:off x="8243327" y="5058267"/>
            <a:ext cx="3254582" cy="847898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어디서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어떻게</a:t>
            </a:r>
            <a:r>
              <a:rPr lang="en-US" altLang="ko-KR" sz="1600" dirty="0"/>
              <a:t>, </a:t>
            </a:r>
            <a:r>
              <a:rPr lang="ko-KR" altLang="en-US" sz="1600" dirty="0"/>
              <a:t>누구에게</a:t>
            </a:r>
            <a:r>
              <a:rPr lang="en-US" altLang="ko-KR" sz="1600" dirty="0"/>
              <a:t>, </a:t>
            </a:r>
            <a:r>
              <a:rPr lang="ko-KR" altLang="en-US" sz="1600" dirty="0"/>
              <a:t>어떤</a:t>
            </a:r>
            <a:endParaRPr lang="en-US" altLang="ko-KR" sz="1600" dirty="0"/>
          </a:p>
          <a:p>
            <a:r>
              <a:rPr lang="ko-KR" altLang="en-US" sz="1600" dirty="0"/>
              <a:t>혜택을 제공할 것인가에 대한</a:t>
            </a:r>
            <a:endParaRPr lang="en-US" altLang="ko-KR" sz="1600" dirty="0"/>
          </a:p>
          <a:p>
            <a:r>
              <a:rPr lang="ko-KR" altLang="en-US" sz="1600" dirty="0"/>
              <a:t>충분한 고려가 필요함</a:t>
            </a:r>
            <a:endParaRPr lang="en-US" altLang="ko-KR" sz="1600" dirty="0"/>
          </a:p>
        </p:txBody>
      </p:sp>
      <p:sp>
        <p:nvSpPr>
          <p:cNvPr id="52" name="모서리가 둥근 직사각형 47">
            <a:extLst>
              <a:ext uri="{FF2B5EF4-FFF2-40B4-BE49-F238E27FC236}">
                <a16:creationId xmlns:a16="http://schemas.microsoft.com/office/drawing/2014/main" id="{D6A5FE24-8AF2-49FD-A562-5F0DBDC6E9CD}"/>
              </a:ext>
            </a:extLst>
          </p:cNvPr>
          <p:cNvSpPr/>
          <p:nvPr/>
        </p:nvSpPr>
        <p:spPr>
          <a:xfrm>
            <a:off x="8243328" y="2825315"/>
            <a:ext cx="2761759" cy="3725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결과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0E04E7-3E37-4004-BD7B-B28CD777583A}"/>
              </a:ext>
            </a:extLst>
          </p:cNvPr>
          <p:cNvCxnSpPr>
            <a:cxnSpLocks/>
          </p:cNvCxnSpPr>
          <p:nvPr/>
        </p:nvCxnSpPr>
        <p:spPr>
          <a:xfrm flipV="1">
            <a:off x="8243327" y="3197169"/>
            <a:ext cx="3141536" cy="919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12" y="4087488"/>
            <a:ext cx="3844182" cy="1996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" y="4083775"/>
            <a:ext cx="3795386" cy="20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1814106" y="1969532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변수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탐색을 위한 파생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요약 변수 생성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9511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43114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824963" y="2580554"/>
            <a:ext cx="1267638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최근성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824962" y="2953326"/>
            <a:ext cx="153403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35631"/>
              </p:ext>
            </p:extLst>
          </p:nvPr>
        </p:nvGraphicFramePr>
        <p:xfrm>
          <a:off x="1824964" y="3033918"/>
          <a:ext cx="1534034" cy="345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최근성 변수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 구매일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Ex)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구매일이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일일때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최근성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1824963" y="4180925"/>
            <a:ext cx="153403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11610" y="2580554"/>
            <a:ext cx="1267638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prstClr val="white"/>
                </a:solidFill>
              </a:rPr>
              <a:t>방문빈도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611609" y="2953326"/>
            <a:ext cx="153403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40291"/>
              </p:ext>
            </p:extLst>
          </p:nvPr>
        </p:nvGraphicFramePr>
        <p:xfrm>
          <a:off x="3611611" y="3033918"/>
          <a:ext cx="1534034" cy="376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방문빈도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변수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기간 내에 구매한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일수를 통해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방문빈도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변수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품목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품목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시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방문 빈도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3611610" y="4180925"/>
            <a:ext cx="153403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98254" y="2580554"/>
            <a:ext cx="1534033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평균재구매일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5398254" y="2953326"/>
            <a:ext cx="153403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71579"/>
              </p:ext>
            </p:extLst>
          </p:nvPr>
        </p:nvGraphicFramePr>
        <p:xfrm>
          <a:off x="5398256" y="3033918"/>
          <a:ext cx="1534034" cy="380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재 구매일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변수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 구매일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첫 구매일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구매횟수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재구매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일수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재구매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4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5398255" y="4180925"/>
            <a:ext cx="153403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184898" y="2580554"/>
            <a:ext cx="1267638" cy="32197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구매 월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일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7184897" y="2953326"/>
            <a:ext cx="153403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53277"/>
              </p:ext>
            </p:extLst>
          </p:nvPr>
        </p:nvGraphicFramePr>
        <p:xfrm>
          <a:off x="7184899" y="3033918"/>
          <a:ext cx="1534034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P_row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변수를 따로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MAU, DAU, WAU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구하기 위해 생성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 =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Dya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구매 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Ex) 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 = 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Day = 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7184898" y="4180925"/>
            <a:ext cx="153403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고객의 </a:t>
            </a:r>
            <a:r>
              <a:rPr lang="ko-KR" altLang="en-US" sz="1200" b="1" dirty="0" err="1">
                <a:solidFill>
                  <a:schemeClr val="bg1"/>
                </a:solidFill>
              </a:rPr>
              <a:t>니즈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커뮤니티 사이트 </a:t>
            </a:r>
            <a:r>
              <a:rPr lang="ko-KR" altLang="en-US" sz="1000" dirty="0" err="1">
                <a:solidFill>
                  <a:schemeClr val="bg1"/>
                </a:solidFill>
              </a:rPr>
              <a:t>크롤링을</a:t>
            </a:r>
            <a:r>
              <a:rPr lang="ko-KR" altLang="en-US" sz="1000" dirty="0">
                <a:solidFill>
                  <a:schemeClr val="bg1"/>
                </a:solidFill>
              </a:rPr>
              <a:t> 확보한 고객의 니즈 파악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모서리가 둥근 직사각형 29">
            <a:extLst>
              <a:ext uri="{FF2B5EF4-FFF2-40B4-BE49-F238E27FC236}">
                <a16:creationId xmlns:a16="http://schemas.microsoft.com/office/drawing/2014/main" id="{F7AD13AF-DC9B-42BF-B07A-29FF913601E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29">
            <a:extLst>
              <a:ext uri="{FF2B5EF4-FFF2-40B4-BE49-F238E27FC236}">
                <a16:creationId xmlns:a16="http://schemas.microsoft.com/office/drawing/2014/main" id="{274DCFB1-0045-4B23-9375-0855648A88FE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15">
            <a:extLst>
              <a:ext uri="{FF2B5EF4-FFF2-40B4-BE49-F238E27FC236}">
                <a16:creationId xmlns:a16="http://schemas.microsoft.com/office/drawing/2014/main" id="{31238EE9-F802-465F-A50A-F6F04CC7A137}"/>
              </a:ext>
            </a:extLst>
          </p:cNvPr>
          <p:cNvSpPr/>
          <p:nvPr/>
        </p:nvSpPr>
        <p:spPr>
          <a:xfrm>
            <a:off x="2001704" y="1979302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29">
            <a:extLst>
              <a:ext uri="{FF2B5EF4-FFF2-40B4-BE49-F238E27FC236}">
                <a16:creationId xmlns:a16="http://schemas.microsoft.com/office/drawing/2014/main" id="{901FDDD4-4C04-4F3A-B8F1-4472C615CD12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29">
            <a:extLst>
              <a:ext uri="{FF2B5EF4-FFF2-40B4-BE49-F238E27FC236}">
                <a16:creationId xmlns:a16="http://schemas.microsoft.com/office/drawing/2014/main" id="{C3226D3A-7255-4AB5-8DC5-898697437D27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B2A0D-4F06-4196-B183-6302B7DE0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09" y="3039390"/>
            <a:ext cx="4729596" cy="266442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65A243-2154-4400-914E-734CA827E75A}"/>
              </a:ext>
            </a:extLst>
          </p:cNvPr>
          <p:cNvCxnSpPr>
            <a:cxnSpLocks/>
          </p:cNvCxnSpPr>
          <p:nvPr/>
        </p:nvCxnSpPr>
        <p:spPr>
          <a:xfrm>
            <a:off x="872478" y="2920596"/>
            <a:ext cx="5349026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54">
            <a:extLst>
              <a:ext uri="{FF2B5EF4-FFF2-40B4-BE49-F238E27FC236}">
                <a16:creationId xmlns:a16="http://schemas.microsoft.com/office/drawing/2014/main" id="{B020755A-EB3A-408F-9F3A-817EC8C4C4CD}"/>
              </a:ext>
            </a:extLst>
          </p:cNvPr>
          <p:cNvSpPr/>
          <p:nvPr/>
        </p:nvSpPr>
        <p:spPr>
          <a:xfrm>
            <a:off x="872478" y="2647807"/>
            <a:ext cx="5347754" cy="19011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고객 서비스의 차별화를 위한 </a:t>
            </a:r>
            <a:r>
              <a:rPr lang="en-US" altLang="ko-KR" sz="1600" dirty="0">
                <a:solidFill>
                  <a:prstClr val="white"/>
                </a:solidFill>
              </a:rPr>
              <a:t>O2O / </a:t>
            </a:r>
            <a:r>
              <a:rPr lang="ko-KR" altLang="en-US" sz="1600" dirty="0" err="1">
                <a:solidFill>
                  <a:prstClr val="white"/>
                </a:solidFill>
              </a:rPr>
              <a:t>옴니채널</a:t>
            </a:r>
            <a:r>
              <a:rPr lang="en-US" altLang="ko-KR" sz="1600" dirty="0">
                <a:solidFill>
                  <a:prstClr val="white"/>
                </a:solidFill>
              </a:rPr>
              <a:t> </a:t>
            </a:r>
            <a:r>
              <a:rPr lang="ko-KR" altLang="en-US" sz="1600" dirty="0">
                <a:solidFill>
                  <a:prstClr val="white"/>
                </a:solidFill>
              </a:rPr>
              <a:t>서비스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26" name="화살표: 오른쪽 12">
            <a:extLst>
              <a:ext uri="{FF2B5EF4-FFF2-40B4-BE49-F238E27FC236}">
                <a16:creationId xmlns:a16="http://schemas.microsoft.com/office/drawing/2014/main" id="{6287EC35-4A3A-46DF-83B4-16F61E1AAF26}"/>
              </a:ext>
            </a:extLst>
          </p:cNvPr>
          <p:cNvSpPr/>
          <p:nvPr/>
        </p:nvSpPr>
        <p:spPr>
          <a:xfrm>
            <a:off x="6397655" y="4015052"/>
            <a:ext cx="555170" cy="35654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22F7CB-15B5-4C67-B707-C9DDA027A795}"/>
              </a:ext>
            </a:extLst>
          </p:cNvPr>
          <p:cNvGrpSpPr/>
          <p:nvPr/>
        </p:nvGrpSpPr>
        <p:grpSpPr>
          <a:xfrm>
            <a:off x="7469542" y="3188217"/>
            <a:ext cx="2861106" cy="2664422"/>
            <a:chOff x="7076599" y="3291915"/>
            <a:chExt cx="2861106" cy="266442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0E7F37-18AE-441D-9645-C61A6355F4B8}"/>
                </a:ext>
              </a:extLst>
            </p:cNvPr>
            <p:cNvSpPr/>
            <p:nvPr/>
          </p:nvSpPr>
          <p:spPr>
            <a:xfrm>
              <a:off x="7076599" y="3291921"/>
              <a:ext cx="2861106" cy="2664416"/>
            </a:xfrm>
            <a:prstGeom prst="roundRect">
              <a:avLst/>
            </a:prstGeom>
            <a:gradFill flip="none" rotWithShape="1">
              <a:gsLst>
                <a:gs pos="57000">
                  <a:srgbClr val="84A0A8"/>
                </a:gs>
                <a:gs pos="100000">
                  <a:srgbClr val="D0808A"/>
                </a:gs>
                <a:gs pos="6000">
                  <a:srgbClr val="48BABF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6245FB-F0B9-48C8-904F-06A5925D1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062" y="3291915"/>
              <a:ext cx="2664422" cy="2664422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309A4C-CD9D-4932-A63A-B569E64CF3BB}"/>
              </a:ext>
            </a:extLst>
          </p:cNvPr>
          <p:cNvCxnSpPr>
            <a:cxnSpLocks/>
          </p:cNvCxnSpPr>
          <p:nvPr/>
        </p:nvCxnSpPr>
        <p:spPr>
          <a:xfrm>
            <a:off x="7163825" y="2920596"/>
            <a:ext cx="347254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54">
            <a:extLst>
              <a:ext uri="{FF2B5EF4-FFF2-40B4-BE49-F238E27FC236}">
                <a16:creationId xmlns:a16="http://schemas.microsoft.com/office/drawing/2014/main" id="{D8639B0B-B86A-4F63-996A-1C8AD3332F32}"/>
              </a:ext>
            </a:extLst>
          </p:cNvPr>
          <p:cNvSpPr/>
          <p:nvPr/>
        </p:nvSpPr>
        <p:spPr>
          <a:xfrm>
            <a:off x="7163824" y="2647808"/>
            <a:ext cx="3472543" cy="19011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차별화된 서비스를 통한 고객관리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4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개요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37" name="Picture 2" descr="C:\Users\Kim\Desktop\KakaoTalk_20160205_162007440.png">
            <a:extLst>
              <a:ext uri="{FF2B5EF4-FFF2-40B4-BE49-F238E27FC236}">
                <a16:creationId xmlns:a16="http://schemas.microsoft.com/office/drawing/2014/main" id="{13330FF6-7B4E-47CF-BE8D-D4E246DB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217" y="3225030"/>
            <a:ext cx="1726079" cy="1726079"/>
          </a:xfrm>
          <a:prstGeom prst="rect">
            <a:avLst/>
          </a:prstGeom>
          <a:noFill/>
        </p:spPr>
      </p:pic>
      <p:sp>
        <p:nvSpPr>
          <p:cNvPr id="53" name="모서리가 둥근 직사각형 52"/>
          <p:cNvSpPr/>
          <p:nvPr/>
        </p:nvSpPr>
        <p:spPr>
          <a:xfrm>
            <a:off x="501698" y="2909818"/>
            <a:ext cx="4206529" cy="189608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prstClr val="white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01697" y="3099426"/>
            <a:ext cx="476184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01697" y="2826637"/>
            <a:ext cx="4760713" cy="19011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위치기반의 </a:t>
            </a:r>
            <a:r>
              <a:rPr lang="ko-KR" altLang="en-US" sz="1600" dirty="0" err="1">
                <a:solidFill>
                  <a:prstClr val="white"/>
                </a:solidFill>
              </a:rPr>
              <a:t>이벤트성</a:t>
            </a:r>
            <a:r>
              <a:rPr lang="ko-KR" altLang="en-US" sz="1600" dirty="0">
                <a:solidFill>
                  <a:prstClr val="white"/>
                </a:solidFill>
              </a:rPr>
              <a:t> 할인</a:t>
            </a:r>
            <a:r>
              <a:rPr lang="en-US" altLang="ko-KR" sz="1600" dirty="0">
                <a:solidFill>
                  <a:prstClr val="white"/>
                </a:solidFill>
              </a:rPr>
              <a:t>/</a:t>
            </a:r>
            <a:r>
              <a:rPr lang="ko-KR" altLang="en-US" sz="1600" dirty="0">
                <a:solidFill>
                  <a:prstClr val="white"/>
                </a:solidFill>
              </a:rPr>
              <a:t>적립</a:t>
            </a:r>
            <a:r>
              <a:rPr lang="en-US" altLang="ko-KR" sz="1600" dirty="0">
                <a:solidFill>
                  <a:prstClr val="white"/>
                </a:solidFill>
              </a:rPr>
              <a:t>/</a:t>
            </a:r>
            <a:r>
              <a:rPr lang="ko-KR" altLang="en-US" sz="1600" dirty="0">
                <a:solidFill>
                  <a:prstClr val="white"/>
                </a:solidFill>
              </a:rPr>
              <a:t>쿠폰 제공 서비스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1B4E3AE7-4168-4201-A873-8B99A22BAED6}"/>
              </a:ext>
            </a:extLst>
          </p:cNvPr>
          <p:cNvSpPr/>
          <p:nvPr/>
        </p:nvSpPr>
        <p:spPr>
          <a:xfrm>
            <a:off x="2001704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83818E21-C87F-42CE-A4F1-3A5E3B4E2B17}"/>
              </a:ext>
            </a:extLst>
          </p:cNvPr>
          <p:cNvSpPr/>
          <p:nvPr/>
        </p:nvSpPr>
        <p:spPr>
          <a:xfrm>
            <a:off x="3551102" y="197213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9">
            <a:extLst>
              <a:ext uri="{FF2B5EF4-FFF2-40B4-BE49-F238E27FC236}">
                <a16:creationId xmlns:a16="http://schemas.microsoft.com/office/drawing/2014/main" id="{9015A71C-9917-43F9-B784-2823282CAF18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9">
            <a:extLst>
              <a:ext uri="{FF2B5EF4-FFF2-40B4-BE49-F238E27FC236}">
                <a16:creationId xmlns:a16="http://schemas.microsoft.com/office/drawing/2014/main" id="{D62B0FDC-1EFF-4E6D-9CD0-4A56F079D923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E2358-DFE0-4EA0-A750-A207E5237E3B}"/>
              </a:ext>
            </a:extLst>
          </p:cNvPr>
          <p:cNvSpPr txBox="1"/>
          <p:nvPr/>
        </p:nvSpPr>
        <p:spPr>
          <a:xfrm>
            <a:off x="2392740" y="3604502"/>
            <a:ext cx="30460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WaSSup</a:t>
            </a:r>
            <a:r>
              <a:rPr lang="ko-KR" altLang="en-US" sz="1600" dirty="0">
                <a:solidFill>
                  <a:schemeClr val="bg1"/>
                </a:solidFill>
              </a:rPr>
              <a:t>은 </a:t>
            </a:r>
            <a:r>
              <a:rPr lang="en-US" altLang="ko-KR" sz="1600" dirty="0">
                <a:solidFill>
                  <a:schemeClr val="bg1"/>
                </a:solidFill>
              </a:rPr>
              <a:t>What’s up</a:t>
            </a:r>
            <a:r>
              <a:rPr lang="ko-KR" altLang="en-US" sz="1600" dirty="0">
                <a:solidFill>
                  <a:schemeClr val="bg1"/>
                </a:solidFill>
              </a:rPr>
              <a:t>의 의미와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한국어 </a:t>
            </a:r>
            <a:r>
              <a:rPr lang="en-US" altLang="ko-KR" sz="1600" dirty="0">
                <a:solidFill>
                  <a:schemeClr val="bg1"/>
                </a:solidFill>
              </a:rPr>
              <a:t>“</a:t>
            </a:r>
            <a:r>
              <a:rPr lang="ko-KR" altLang="en-US" sz="1600" dirty="0" err="1">
                <a:solidFill>
                  <a:schemeClr val="bg1"/>
                </a:solidFill>
              </a:rPr>
              <a:t>왔어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</a:rPr>
              <a:t>의 의미를 혼합한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err="1">
                <a:solidFill>
                  <a:schemeClr val="bg1"/>
                </a:solidFill>
              </a:rPr>
              <a:t>L.Point</a:t>
            </a:r>
            <a:r>
              <a:rPr lang="ko-KR" altLang="en-US" sz="1600" dirty="0">
                <a:solidFill>
                  <a:schemeClr val="bg1"/>
                </a:solidFill>
              </a:rPr>
              <a:t>의 새로운 위치기반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O2O </a:t>
            </a:r>
            <a:r>
              <a:rPr lang="ko-KR" altLang="en-US" sz="1600" dirty="0">
                <a:solidFill>
                  <a:schemeClr val="bg1"/>
                </a:solidFill>
              </a:rPr>
              <a:t>서비스 입니다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F87296-5DEE-4BEC-9A2E-3C8216349D34}"/>
              </a:ext>
            </a:extLst>
          </p:cNvPr>
          <p:cNvGrpSpPr/>
          <p:nvPr/>
        </p:nvGrpSpPr>
        <p:grpSpPr>
          <a:xfrm>
            <a:off x="5886854" y="2440518"/>
            <a:ext cx="2384969" cy="4239944"/>
            <a:chOff x="5941227" y="2440518"/>
            <a:chExt cx="2384969" cy="42399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8DAE96-FFCC-4F81-9116-B446FB95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227" y="2440518"/>
              <a:ext cx="2384969" cy="423994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6330D5-644C-4488-9428-6A2613417171}"/>
                </a:ext>
              </a:extLst>
            </p:cNvPr>
            <p:cNvSpPr/>
            <p:nvPr/>
          </p:nvSpPr>
          <p:spPr>
            <a:xfrm>
              <a:off x="6116452" y="3523842"/>
              <a:ext cx="1951422" cy="525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err="1">
                  <a:solidFill>
                    <a:srgbClr val="48BABF"/>
                  </a:solidFill>
                </a:rPr>
                <a:t>WaSSup</a:t>
              </a:r>
              <a:r>
                <a:rPr lang="en-US" altLang="ko-KR" sz="1200" b="1" dirty="0">
                  <a:solidFill>
                    <a:srgbClr val="48BABF"/>
                  </a:solidFill>
                </a:rPr>
                <a:t>!</a:t>
              </a:r>
            </a:p>
            <a:p>
              <a:endParaRPr lang="en-US" altLang="ko-KR" sz="1200" b="1" dirty="0">
                <a:solidFill>
                  <a:srgbClr val="48BABF"/>
                </a:solidFill>
              </a:endParaRPr>
            </a:p>
            <a:p>
              <a:pPr algn="ctr"/>
              <a:r>
                <a:rPr lang="en-US" altLang="ko-KR" sz="1050" b="1" dirty="0" err="1">
                  <a:solidFill>
                    <a:srgbClr val="48BABF"/>
                  </a:solidFill>
                </a:rPr>
                <a:t>L.Point</a:t>
              </a:r>
              <a:r>
                <a:rPr lang="ko-KR" altLang="en-US" sz="1050" b="1" dirty="0">
                  <a:solidFill>
                    <a:srgbClr val="48BABF"/>
                  </a:solidFill>
                </a:rPr>
                <a:t> 존이 생성될 </a:t>
              </a:r>
              <a:endParaRPr lang="en-US" altLang="ko-KR" sz="1050" b="1" dirty="0">
                <a:solidFill>
                  <a:srgbClr val="48BABF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rgbClr val="48BABF"/>
                  </a:solidFill>
                </a:rPr>
                <a:t>예정입니다</a:t>
              </a:r>
              <a:r>
                <a:rPr lang="en-US" altLang="ko-KR" sz="1050" b="1" dirty="0">
                  <a:solidFill>
                    <a:srgbClr val="48BABF"/>
                  </a:solidFill>
                </a:rPr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DBA5C-03BA-4322-8228-A30000D0162A}"/>
                </a:ext>
              </a:extLst>
            </p:cNvPr>
            <p:cNvSpPr/>
            <p:nvPr/>
          </p:nvSpPr>
          <p:spPr>
            <a:xfrm>
              <a:off x="6067425" y="4143111"/>
              <a:ext cx="2128837" cy="2021469"/>
            </a:xfrm>
            <a:prstGeom prst="rect">
              <a:avLst/>
            </a:prstGeom>
            <a:gradFill>
              <a:gsLst>
                <a:gs pos="100000">
                  <a:srgbClr val="D0808A"/>
                </a:gs>
                <a:gs pos="0">
                  <a:srgbClr val="48BAB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3F5FF8-E710-4D59-9E0A-63E4CA5773A8}"/>
                </a:ext>
              </a:extLst>
            </p:cNvPr>
            <p:cNvSpPr/>
            <p:nvPr/>
          </p:nvSpPr>
          <p:spPr>
            <a:xfrm>
              <a:off x="6394109" y="4270732"/>
              <a:ext cx="1524495" cy="410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남은 생성 예정시간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19:23:45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5D9FD1E-E51F-4A85-801B-1BA11B8F7F35}"/>
                </a:ext>
              </a:extLst>
            </p:cNvPr>
            <p:cNvSpPr/>
            <p:nvPr/>
          </p:nvSpPr>
          <p:spPr>
            <a:xfrm>
              <a:off x="6413387" y="5560530"/>
              <a:ext cx="1524495" cy="410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남은 소멸 예정시간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29:23:45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A9CAE85-B7E4-4379-A312-881D92AA3372}"/>
                </a:ext>
              </a:extLst>
            </p:cNvPr>
            <p:cNvSpPr/>
            <p:nvPr/>
          </p:nvSpPr>
          <p:spPr>
            <a:xfrm>
              <a:off x="6309890" y="4991423"/>
              <a:ext cx="1643906" cy="324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나와 가까운 </a:t>
              </a:r>
              <a:endParaRPr lang="en-US" altLang="ko-KR" sz="1200" b="1" dirty="0">
                <a:solidFill>
                  <a:prstClr val="white"/>
                </a:solidFill>
              </a:endParaRPr>
            </a:p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L.Point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존 위치보기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A0062E-A9E9-46C4-81EF-E3ED81B43E86}"/>
              </a:ext>
            </a:extLst>
          </p:cNvPr>
          <p:cNvGrpSpPr/>
          <p:nvPr/>
        </p:nvGrpSpPr>
        <p:grpSpPr>
          <a:xfrm>
            <a:off x="8989412" y="2440518"/>
            <a:ext cx="2384969" cy="4239944"/>
            <a:chOff x="8697484" y="2440518"/>
            <a:chExt cx="2384969" cy="423994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75192A9-195F-4110-ACF4-C3132040D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484" y="2440518"/>
              <a:ext cx="2384969" cy="4239944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3F8EBB-D033-411E-BCB2-1CD8F71926D3}"/>
                </a:ext>
              </a:extLst>
            </p:cNvPr>
            <p:cNvSpPr/>
            <p:nvPr/>
          </p:nvSpPr>
          <p:spPr>
            <a:xfrm>
              <a:off x="8872709" y="3523842"/>
              <a:ext cx="2079810" cy="525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err="1">
                  <a:solidFill>
                    <a:srgbClr val="48BABF"/>
                  </a:solidFill>
                </a:rPr>
                <a:t>WaSSup</a:t>
              </a:r>
              <a:r>
                <a:rPr lang="en-US" altLang="ko-KR" sz="1200" b="1" dirty="0">
                  <a:solidFill>
                    <a:srgbClr val="48BABF"/>
                  </a:solidFill>
                </a:rPr>
                <a:t>!</a:t>
              </a:r>
            </a:p>
            <a:p>
              <a:endParaRPr lang="en-US" altLang="ko-KR" sz="1200" b="1" dirty="0">
                <a:solidFill>
                  <a:srgbClr val="48BABF"/>
                </a:solidFill>
              </a:endParaRPr>
            </a:p>
            <a:p>
              <a:pPr algn="ctr"/>
              <a:r>
                <a:rPr lang="en-US" altLang="ko-KR" sz="1050" b="1" dirty="0" err="1">
                  <a:solidFill>
                    <a:srgbClr val="48BABF"/>
                  </a:solidFill>
                </a:rPr>
                <a:t>L.Point</a:t>
              </a:r>
              <a:r>
                <a:rPr lang="ko-KR" altLang="en-US" sz="1050" b="1" dirty="0">
                  <a:solidFill>
                    <a:srgbClr val="48BABF"/>
                  </a:solidFill>
                </a:rPr>
                <a:t> 존이 생성될 </a:t>
              </a:r>
              <a:endParaRPr lang="en-US" altLang="ko-KR" sz="1050" b="1" dirty="0">
                <a:solidFill>
                  <a:srgbClr val="48BABF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rgbClr val="48BABF"/>
                  </a:solidFill>
                </a:rPr>
                <a:t>예정입니다</a:t>
              </a:r>
              <a:r>
                <a:rPr lang="en-US" altLang="ko-KR" sz="1050" b="1" dirty="0">
                  <a:solidFill>
                    <a:srgbClr val="48BABF"/>
                  </a:solidFill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8FF58-D7A6-4501-9945-444057815158}"/>
                </a:ext>
              </a:extLst>
            </p:cNvPr>
            <p:cNvSpPr/>
            <p:nvPr/>
          </p:nvSpPr>
          <p:spPr>
            <a:xfrm>
              <a:off x="8823682" y="4143111"/>
              <a:ext cx="2128837" cy="2021469"/>
            </a:xfrm>
            <a:prstGeom prst="rect">
              <a:avLst/>
            </a:prstGeom>
            <a:gradFill>
              <a:gsLst>
                <a:gs pos="100000">
                  <a:srgbClr val="D0808A"/>
                </a:gs>
                <a:gs pos="0">
                  <a:srgbClr val="48BAB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CA2C28-53F3-476A-B8AF-B14BC644D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85" b="14404"/>
            <a:stretch/>
          </p:blipFill>
          <p:spPr>
            <a:xfrm>
              <a:off x="8823682" y="4143110"/>
              <a:ext cx="2130587" cy="2021469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C10EC44-2A03-4C71-8007-25815DA5170D}"/>
                </a:ext>
              </a:extLst>
            </p:cNvPr>
            <p:cNvGrpSpPr/>
            <p:nvPr/>
          </p:nvGrpSpPr>
          <p:grpSpPr>
            <a:xfrm>
              <a:off x="9636455" y="4985413"/>
              <a:ext cx="670930" cy="487022"/>
              <a:chOff x="11208650" y="5205118"/>
              <a:chExt cx="670930" cy="48702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C8D5C3A-BA11-43A4-924D-6A8AF81A2056}"/>
                  </a:ext>
                </a:extLst>
              </p:cNvPr>
              <p:cNvSpPr/>
              <p:nvPr/>
            </p:nvSpPr>
            <p:spPr>
              <a:xfrm>
                <a:off x="11208651" y="5433060"/>
                <a:ext cx="670929" cy="259080"/>
              </a:xfrm>
              <a:prstGeom prst="ellipse">
                <a:avLst/>
              </a:prstGeom>
              <a:solidFill>
                <a:srgbClr val="48BABF">
                  <a:alpha val="20000"/>
                </a:srgbClr>
              </a:solidFill>
              <a:ln>
                <a:solidFill>
                  <a:srgbClr val="48BA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5">
                <a:extLst>
                  <a:ext uri="{FF2B5EF4-FFF2-40B4-BE49-F238E27FC236}">
                    <a16:creationId xmlns:a16="http://schemas.microsoft.com/office/drawing/2014/main" id="{CDD50C9D-843A-45E3-9640-7CF87B8EDF00}"/>
                  </a:ext>
                </a:extLst>
              </p:cNvPr>
              <p:cNvSpPr/>
              <p:nvPr/>
            </p:nvSpPr>
            <p:spPr>
              <a:xfrm rot="5400000">
                <a:off x="11381319" y="5032449"/>
                <a:ext cx="325592" cy="670929"/>
              </a:xfrm>
              <a:prstGeom prst="moon">
                <a:avLst>
                  <a:gd name="adj" fmla="val 68776"/>
                </a:avLst>
              </a:prstGeom>
              <a:solidFill>
                <a:srgbClr val="48BABF">
                  <a:alpha val="25000"/>
                </a:srgbClr>
              </a:solidFill>
              <a:ln>
                <a:solidFill>
                  <a:srgbClr val="48BA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6F9454-2EF2-4A3B-ADA3-961F221CA4A4}"/>
                </a:ext>
              </a:extLst>
            </p:cNvPr>
            <p:cNvSpPr/>
            <p:nvPr/>
          </p:nvSpPr>
          <p:spPr>
            <a:xfrm>
              <a:off x="9319837" y="4681720"/>
              <a:ext cx="13041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48BABF"/>
                  </a:solidFill>
                </a:rPr>
                <a:t>L.Point</a:t>
              </a:r>
              <a:r>
                <a:rPr lang="en-US" altLang="ko-KR" sz="1200" b="1" dirty="0">
                  <a:solidFill>
                    <a:srgbClr val="48BABF"/>
                  </a:solidFill>
                </a:rPr>
                <a:t> Zone</a:t>
              </a:r>
              <a:r>
                <a:rPr lang="ko-KR" altLang="en-US" sz="1200" b="1" dirty="0">
                  <a:solidFill>
                    <a:srgbClr val="48BABF"/>
                  </a:solidFill>
                </a:rPr>
                <a:t> </a:t>
              </a:r>
              <a:endParaRPr lang="ko-KR" altLang="en-US" sz="1200" dirty="0"/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7698C64-F687-4BC0-98BF-4C900D59909F}"/>
              </a:ext>
            </a:extLst>
          </p:cNvPr>
          <p:cNvCxnSpPr/>
          <p:nvPr/>
        </p:nvCxnSpPr>
        <p:spPr>
          <a:xfrm flipV="1">
            <a:off x="9656210" y="5157919"/>
            <a:ext cx="270423" cy="50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E11DB74-A04A-4CC6-BEDD-CB3DA3E29D80}"/>
              </a:ext>
            </a:extLst>
          </p:cNvPr>
          <p:cNvCxnSpPr>
            <a:cxnSpLocks/>
          </p:cNvCxnSpPr>
          <p:nvPr/>
        </p:nvCxnSpPr>
        <p:spPr>
          <a:xfrm flipV="1">
            <a:off x="9694310" y="5447033"/>
            <a:ext cx="232323" cy="1331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A53A023-E03E-4D76-8C2B-5F2B926A2470}"/>
              </a:ext>
            </a:extLst>
          </p:cNvPr>
          <p:cNvCxnSpPr>
            <a:cxnSpLocks/>
          </p:cNvCxnSpPr>
          <p:nvPr/>
        </p:nvCxnSpPr>
        <p:spPr>
          <a:xfrm flipV="1">
            <a:off x="10263848" y="5513616"/>
            <a:ext cx="0" cy="2241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4BE4F3E-C6E0-4233-A80A-C7E60D7ECEC6}"/>
              </a:ext>
            </a:extLst>
          </p:cNvPr>
          <p:cNvCxnSpPr>
            <a:cxnSpLocks/>
          </p:cNvCxnSpPr>
          <p:nvPr/>
        </p:nvCxnSpPr>
        <p:spPr>
          <a:xfrm flipH="1" flipV="1">
            <a:off x="10562056" y="5460151"/>
            <a:ext cx="202698" cy="157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983421-5E6F-4D1A-AA54-33DF5C1D9047}"/>
              </a:ext>
            </a:extLst>
          </p:cNvPr>
          <p:cNvCxnSpPr>
            <a:cxnSpLocks/>
          </p:cNvCxnSpPr>
          <p:nvPr/>
        </p:nvCxnSpPr>
        <p:spPr>
          <a:xfrm flipH="1" flipV="1">
            <a:off x="10605184" y="5183322"/>
            <a:ext cx="268444" cy="127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C593624-F844-4C69-B8BC-396E8165E314}"/>
              </a:ext>
            </a:extLst>
          </p:cNvPr>
          <p:cNvSpPr txBox="1"/>
          <p:nvPr/>
        </p:nvSpPr>
        <p:spPr>
          <a:xfrm>
            <a:off x="9314247" y="5157105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rgbClr val="C00000"/>
                </a:solidFill>
              </a:rPr>
              <a:t>혜택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8BD258-BB89-4404-91A5-98CD5A19DD0D}"/>
              </a:ext>
            </a:extLst>
          </p:cNvPr>
          <p:cNvSpPr txBox="1"/>
          <p:nvPr/>
        </p:nvSpPr>
        <p:spPr>
          <a:xfrm>
            <a:off x="9360669" y="549189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C00000"/>
                </a:solidFill>
              </a:rPr>
              <a:t>혜택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022EFC-FBE3-4C7F-B6E9-CCD2C817D66B}"/>
              </a:ext>
            </a:extLst>
          </p:cNvPr>
          <p:cNvSpPr txBox="1"/>
          <p:nvPr/>
        </p:nvSpPr>
        <p:spPr>
          <a:xfrm>
            <a:off x="10056099" y="573779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rgbClr val="C00000"/>
                </a:solidFill>
              </a:rPr>
              <a:t>혜택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D62D72-929D-48F1-829C-34CE053E1933}"/>
              </a:ext>
            </a:extLst>
          </p:cNvPr>
          <p:cNvSpPr txBox="1"/>
          <p:nvPr/>
        </p:nvSpPr>
        <p:spPr>
          <a:xfrm>
            <a:off x="10646592" y="559581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rgbClr val="C00000"/>
                </a:solidFill>
              </a:rPr>
              <a:t>혜택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31FA00-85AF-4050-9039-D45BDE32DCC2}"/>
              </a:ext>
            </a:extLst>
          </p:cNvPr>
          <p:cNvSpPr txBox="1"/>
          <p:nvPr/>
        </p:nvSpPr>
        <p:spPr>
          <a:xfrm>
            <a:off x="10773689" y="5289077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rgbClr val="C00000"/>
                </a:solidFill>
              </a:rPr>
              <a:t>혜택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C90E1C-A85E-42F6-8D33-34455BF342E6}"/>
              </a:ext>
            </a:extLst>
          </p:cNvPr>
          <p:cNvSpPr txBox="1"/>
          <p:nvPr/>
        </p:nvSpPr>
        <p:spPr>
          <a:xfrm>
            <a:off x="2388847" y="4926402"/>
            <a:ext cx="2873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※ </a:t>
            </a:r>
            <a:r>
              <a:rPr lang="en-US" altLang="ko-KR" sz="1600" dirty="0" err="1">
                <a:solidFill>
                  <a:schemeClr val="bg1"/>
                </a:solidFill>
              </a:rPr>
              <a:t>L.Point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Zon</a:t>
            </a:r>
            <a:r>
              <a:rPr lang="ko-KR" altLang="en-US" sz="1600" dirty="0">
                <a:solidFill>
                  <a:schemeClr val="bg1"/>
                </a:solidFill>
              </a:rPr>
              <a:t>이란</a:t>
            </a:r>
            <a:r>
              <a:rPr lang="en-US" altLang="ko-KR" sz="1600" dirty="0">
                <a:solidFill>
                  <a:schemeClr val="bg1"/>
                </a:solidFill>
              </a:rPr>
              <a:t>?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타겟 고객에게 적절한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혜택을 집중시켜 특정 시간동안 특정 지역에 고객의 위치를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유도하는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L.Point</a:t>
            </a:r>
            <a:r>
              <a:rPr lang="ko-KR" altLang="en-US" sz="1600" dirty="0">
                <a:solidFill>
                  <a:schemeClr val="bg1"/>
                </a:solidFill>
              </a:rPr>
              <a:t>의 가상 지역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8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개요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1B4E3AE7-4168-4201-A873-8B99A22BAED6}"/>
              </a:ext>
            </a:extLst>
          </p:cNvPr>
          <p:cNvSpPr/>
          <p:nvPr/>
        </p:nvSpPr>
        <p:spPr>
          <a:xfrm>
            <a:off x="2001704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5">
            <a:extLst>
              <a:ext uri="{FF2B5EF4-FFF2-40B4-BE49-F238E27FC236}">
                <a16:creationId xmlns:a16="http://schemas.microsoft.com/office/drawing/2014/main" id="{83818E21-C87F-42CE-A4F1-3A5E3B4E2B17}"/>
              </a:ext>
            </a:extLst>
          </p:cNvPr>
          <p:cNvSpPr/>
          <p:nvPr/>
        </p:nvSpPr>
        <p:spPr>
          <a:xfrm>
            <a:off x="3551102" y="197213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9">
            <a:extLst>
              <a:ext uri="{FF2B5EF4-FFF2-40B4-BE49-F238E27FC236}">
                <a16:creationId xmlns:a16="http://schemas.microsoft.com/office/drawing/2014/main" id="{9015A71C-9917-43F9-B784-2823282CAF18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9">
            <a:extLst>
              <a:ext uri="{FF2B5EF4-FFF2-40B4-BE49-F238E27FC236}">
                <a16:creationId xmlns:a16="http://schemas.microsoft.com/office/drawing/2014/main" id="{D62B0FDC-1EFF-4E6D-9CD0-4A56F079D923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39A24520-7E90-4388-8CB8-D297177CBF23}"/>
              </a:ext>
            </a:extLst>
          </p:cNvPr>
          <p:cNvSpPr/>
          <p:nvPr/>
        </p:nvSpPr>
        <p:spPr>
          <a:xfrm>
            <a:off x="3083962" y="3665857"/>
            <a:ext cx="3698971" cy="2912367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롯데 홈쇼핑 데이터 기반 </a:t>
            </a:r>
            <a:r>
              <a:rPr lang="en-US" altLang="ko-KR" sz="1200" b="1" dirty="0">
                <a:solidFill>
                  <a:prstClr val="white"/>
                </a:solidFill>
              </a:rPr>
              <a:t>O2O</a:t>
            </a:r>
            <a:r>
              <a:rPr lang="ko-KR" altLang="en-US" sz="1200" b="1" dirty="0">
                <a:solidFill>
                  <a:prstClr val="white"/>
                </a:solidFill>
              </a:rPr>
              <a:t> 어플리케이션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r>
              <a:rPr lang="en-US" altLang="ko-KR" sz="1200" b="1" dirty="0">
                <a:solidFill>
                  <a:prstClr val="white"/>
                </a:solidFill>
              </a:rPr>
              <a:t>  (</a:t>
            </a:r>
            <a:r>
              <a:rPr lang="ko-KR" altLang="en-US" sz="1200" b="1" dirty="0">
                <a:solidFill>
                  <a:prstClr val="white"/>
                </a:solidFill>
              </a:rPr>
              <a:t>기반 데이터는 제공된 데이터에 따라 달라짐</a:t>
            </a:r>
            <a:r>
              <a:rPr lang="en-US" altLang="ko-KR" sz="1200" b="1" dirty="0">
                <a:solidFill>
                  <a:prstClr val="white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구매력 있는 고객 집단을 추출하여 </a:t>
            </a:r>
            <a:r>
              <a:rPr lang="en-US" altLang="ko-KR" sz="1200" b="1" dirty="0" err="1">
                <a:solidFill>
                  <a:prstClr val="white"/>
                </a:solidFill>
              </a:rPr>
              <a:t>L.Point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r>
              <a:rPr lang="ko-KR" altLang="en-US" sz="1200" b="1" dirty="0">
                <a:solidFill>
                  <a:prstClr val="white"/>
                </a:solidFill>
              </a:rPr>
              <a:t>   제휴사와 </a:t>
            </a:r>
            <a:r>
              <a:rPr lang="en-US" altLang="ko-KR" sz="1200" b="1" dirty="0">
                <a:solidFill>
                  <a:prstClr val="white"/>
                </a:solidFill>
              </a:rPr>
              <a:t>Customer Pool</a:t>
            </a:r>
            <a:r>
              <a:rPr lang="ko-KR" altLang="en-US" sz="1200" b="1" dirty="0">
                <a:solidFill>
                  <a:prstClr val="white"/>
                </a:solidFill>
              </a:rPr>
              <a:t> 공유 목적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위치 데이터를 이용해 </a:t>
            </a:r>
            <a:r>
              <a:rPr lang="ko-KR" altLang="en-US" sz="1200" b="1" dirty="0" err="1">
                <a:solidFill>
                  <a:prstClr val="white"/>
                </a:solidFill>
              </a:rPr>
              <a:t>타겟고객</a:t>
            </a:r>
            <a:r>
              <a:rPr lang="ko-KR" altLang="en-US" sz="1200" b="1" dirty="0">
                <a:solidFill>
                  <a:prstClr val="white"/>
                </a:solidFill>
              </a:rPr>
              <a:t> 특성에 맞는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r>
              <a:rPr lang="en-US" altLang="ko-KR" sz="1200" b="1" dirty="0">
                <a:solidFill>
                  <a:prstClr val="white"/>
                </a:solidFill>
              </a:rPr>
              <a:t>   </a:t>
            </a:r>
            <a:r>
              <a:rPr lang="ko-KR" altLang="en-US" sz="1200" b="1" dirty="0">
                <a:solidFill>
                  <a:prstClr val="white"/>
                </a:solidFill>
              </a:rPr>
              <a:t>다양한 이벤트</a:t>
            </a:r>
            <a:r>
              <a:rPr lang="en-US" altLang="ko-KR" sz="1200" b="1" dirty="0">
                <a:solidFill>
                  <a:prstClr val="white"/>
                </a:solidFill>
              </a:rPr>
              <a:t>/</a:t>
            </a:r>
            <a:r>
              <a:rPr lang="ko-KR" altLang="en-US" sz="1200" b="1" dirty="0">
                <a:solidFill>
                  <a:prstClr val="white"/>
                </a:solidFill>
              </a:rPr>
              <a:t>할인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  <a:r>
              <a:rPr lang="ko-KR" altLang="en-US" sz="1200" b="1" dirty="0">
                <a:solidFill>
                  <a:prstClr val="white"/>
                </a:solidFill>
              </a:rPr>
              <a:t>적립</a:t>
            </a:r>
            <a:r>
              <a:rPr lang="en-US" altLang="ko-KR" sz="1200" b="1" dirty="0">
                <a:solidFill>
                  <a:prstClr val="white"/>
                </a:solidFill>
              </a:rPr>
              <a:t>/</a:t>
            </a:r>
            <a:r>
              <a:rPr lang="ko-KR" altLang="en-US" sz="1200" b="1" dirty="0">
                <a:solidFill>
                  <a:prstClr val="white"/>
                </a:solidFill>
              </a:rPr>
              <a:t>쿠폰 등을 제공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endParaRPr lang="en-US" altLang="ko-KR" sz="1200" b="1" dirty="0">
              <a:solidFill>
                <a:prstClr val="white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prstClr val="white"/>
                </a:solidFill>
              </a:rPr>
              <a:t>위치 이동과 </a:t>
            </a:r>
            <a:r>
              <a:rPr lang="ko-KR" altLang="en-US" sz="1200" b="1" dirty="0" err="1">
                <a:solidFill>
                  <a:prstClr val="white"/>
                </a:solidFill>
              </a:rPr>
              <a:t>제휴사</a:t>
            </a:r>
            <a:r>
              <a:rPr lang="ko-KR" altLang="en-US" sz="1200" b="1" dirty="0">
                <a:solidFill>
                  <a:prstClr val="white"/>
                </a:solidFill>
              </a:rPr>
              <a:t> 구매 등의 미션을 통해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r>
              <a:rPr lang="en-US" altLang="ko-KR" sz="1200" b="1" dirty="0">
                <a:solidFill>
                  <a:prstClr val="white"/>
                </a:solidFill>
              </a:rPr>
              <a:t>   </a:t>
            </a:r>
            <a:r>
              <a:rPr lang="ko-KR" altLang="en-US" sz="1200" b="1" dirty="0">
                <a:solidFill>
                  <a:prstClr val="white"/>
                </a:solidFill>
              </a:rPr>
              <a:t>특정 쿠폰</a:t>
            </a:r>
            <a:r>
              <a:rPr lang="en-US" altLang="ko-KR" sz="1200" b="1" dirty="0">
                <a:solidFill>
                  <a:prstClr val="white"/>
                </a:solidFill>
              </a:rPr>
              <a:t>/</a:t>
            </a:r>
            <a:r>
              <a:rPr lang="ko-KR" altLang="en-US" sz="1200" b="1" dirty="0">
                <a:solidFill>
                  <a:prstClr val="white"/>
                </a:solidFill>
              </a:rPr>
              <a:t>할인</a:t>
            </a:r>
            <a:r>
              <a:rPr lang="en-US" altLang="ko-KR" sz="1200" b="1" dirty="0">
                <a:solidFill>
                  <a:prstClr val="white"/>
                </a:solidFill>
              </a:rPr>
              <a:t>/</a:t>
            </a:r>
            <a:r>
              <a:rPr lang="ko-KR" altLang="en-US" sz="1200" b="1" dirty="0">
                <a:solidFill>
                  <a:prstClr val="white"/>
                </a:solidFill>
              </a:rPr>
              <a:t>이벤트</a:t>
            </a:r>
            <a:r>
              <a:rPr lang="en-US" altLang="ko-KR" sz="1200" b="1" dirty="0">
                <a:solidFill>
                  <a:prstClr val="white"/>
                </a:solidFill>
              </a:rPr>
              <a:t>/</a:t>
            </a:r>
            <a:r>
              <a:rPr lang="ko-KR" altLang="en-US" sz="1200" b="1" dirty="0">
                <a:solidFill>
                  <a:prstClr val="white"/>
                </a:solidFill>
              </a:rPr>
              <a:t>적립을 제공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1" name="모서리가 둥근 직사각형 37">
            <a:extLst>
              <a:ext uri="{FF2B5EF4-FFF2-40B4-BE49-F238E27FC236}">
                <a16:creationId xmlns:a16="http://schemas.microsoft.com/office/drawing/2014/main" id="{959DFD71-2CA5-41B7-9E4E-DF63324AB8EA}"/>
              </a:ext>
            </a:extLst>
          </p:cNvPr>
          <p:cNvSpPr/>
          <p:nvPr/>
        </p:nvSpPr>
        <p:spPr>
          <a:xfrm>
            <a:off x="973766" y="3665857"/>
            <a:ext cx="1701022" cy="2912367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3,600</a:t>
            </a:r>
            <a:r>
              <a:rPr lang="ko-KR" altLang="en-US" sz="1200" b="1" dirty="0">
                <a:latin typeface="+mn-ea"/>
              </a:rPr>
              <a:t>만 회원을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갖춘 롯데그룹의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다양한 인프라와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경쟁력 있는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50</a:t>
            </a:r>
            <a:r>
              <a:rPr lang="ko-KR" altLang="en-US" sz="1200" b="1" dirty="0">
                <a:latin typeface="+mn-ea"/>
              </a:rPr>
              <a:t>여개 그룹과 외부 </a:t>
            </a:r>
            <a:r>
              <a:rPr lang="ko-KR" altLang="en-US" sz="1200" b="1" dirty="0" err="1">
                <a:latin typeface="+mn-ea"/>
              </a:rPr>
              <a:t>제휴사들을</a:t>
            </a:r>
            <a:r>
              <a:rPr lang="ko-KR" altLang="en-US" sz="1200" b="1" dirty="0">
                <a:latin typeface="+mn-ea"/>
              </a:rPr>
              <a:t> 결합한 통합 멤버십</a:t>
            </a:r>
            <a:endParaRPr lang="en-US" altLang="ko-KR" sz="12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모서리가 둥근 직사각형 38">
            <a:extLst>
              <a:ext uri="{FF2B5EF4-FFF2-40B4-BE49-F238E27FC236}">
                <a16:creationId xmlns:a16="http://schemas.microsoft.com/office/drawing/2014/main" id="{538E176C-5EBC-4334-8FAE-539AEC3AAAE7}"/>
              </a:ext>
            </a:extLst>
          </p:cNvPr>
          <p:cNvSpPr/>
          <p:nvPr/>
        </p:nvSpPr>
        <p:spPr>
          <a:xfrm>
            <a:off x="7192107" y="3665856"/>
            <a:ext cx="1701022" cy="2912367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</a:rPr>
              <a:t>L.Point</a:t>
            </a:r>
            <a:r>
              <a:rPr lang="ko-KR" altLang="en-US" sz="1200" b="1" dirty="0">
                <a:solidFill>
                  <a:prstClr val="white"/>
                </a:solidFill>
              </a:rPr>
              <a:t> 회원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39">
            <a:extLst>
              <a:ext uri="{FF2B5EF4-FFF2-40B4-BE49-F238E27FC236}">
                <a16:creationId xmlns:a16="http://schemas.microsoft.com/office/drawing/2014/main" id="{61484EE1-DB64-4618-A2AA-914CAEDCDF5C}"/>
              </a:ext>
            </a:extLst>
          </p:cNvPr>
          <p:cNvSpPr/>
          <p:nvPr/>
        </p:nvSpPr>
        <p:spPr>
          <a:xfrm>
            <a:off x="7192107" y="2867530"/>
            <a:ext cx="1701022" cy="599002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회원</a:t>
            </a:r>
          </a:p>
        </p:txBody>
      </p:sp>
      <p:sp>
        <p:nvSpPr>
          <p:cNvPr id="44" name="모서리가 둥근 직사각형 40">
            <a:extLst>
              <a:ext uri="{FF2B5EF4-FFF2-40B4-BE49-F238E27FC236}">
                <a16:creationId xmlns:a16="http://schemas.microsoft.com/office/drawing/2014/main" id="{9891B981-F363-4A52-B895-324CAA4C443A}"/>
              </a:ext>
            </a:extLst>
          </p:cNvPr>
          <p:cNvSpPr/>
          <p:nvPr/>
        </p:nvSpPr>
        <p:spPr>
          <a:xfrm>
            <a:off x="3083962" y="2867529"/>
            <a:ext cx="3698971" cy="599003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WaSSup</a:t>
            </a:r>
            <a:endParaRPr lang="ko-KR" altLang="en-US" sz="2800" b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5" name="모서리가 둥근 직사각형 41">
            <a:extLst>
              <a:ext uri="{FF2B5EF4-FFF2-40B4-BE49-F238E27FC236}">
                <a16:creationId xmlns:a16="http://schemas.microsoft.com/office/drawing/2014/main" id="{D71C2885-80F8-46CB-B855-F3A5A82AD222}"/>
              </a:ext>
            </a:extLst>
          </p:cNvPr>
          <p:cNvSpPr/>
          <p:nvPr/>
        </p:nvSpPr>
        <p:spPr>
          <a:xfrm>
            <a:off x="973766" y="2867530"/>
            <a:ext cx="1701022" cy="599002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latin typeface="Berlin Sans FB Demi" panose="020E0802020502020306" pitchFamily="34" charset="0"/>
                <a:ea typeface="Adobe 고딕 Std B" panose="020B0800000000000000" pitchFamily="34" charset="-127"/>
              </a:rPr>
              <a:t>롯데 </a:t>
            </a:r>
            <a:r>
              <a:rPr lang="ko-KR" altLang="en-US" b="1" dirty="0" err="1">
                <a:solidFill>
                  <a:prstClr val="white"/>
                </a:solidFill>
                <a:latin typeface="Berlin Sans FB Demi" panose="020E0802020502020306" pitchFamily="34" charset="0"/>
                <a:ea typeface="Adobe 고딕 Std B" panose="020B0800000000000000" pitchFamily="34" charset="-127"/>
              </a:rPr>
              <a:t>멤버스</a:t>
            </a:r>
            <a:endParaRPr lang="ko-KR" altLang="en-US" b="1" dirty="0">
              <a:solidFill>
                <a:prstClr val="white"/>
              </a:solidFill>
              <a:latin typeface="Berlin Sans FB Demi" panose="020E0802020502020306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46" name="오른쪽 화살표 9">
            <a:extLst>
              <a:ext uri="{FF2B5EF4-FFF2-40B4-BE49-F238E27FC236}">
                <a16:creationId xmlns:a16="http://schemas.microsoft.com/office/drawing/2014/main" id="{7A1270A8-6B0F-4AE2-9A86-CC2E1B5D575B}"/>
              </a:ext>
            </a:extLst>
          </p:cNvPr>
          <p:cNvSpPr/>
          <p:nvPr/>
        </p:nvSpPr>
        <p:spPr>
          <a:xfrm>
            <a:off x="2161116" y="3466532"/>
            <a:ext cx="1249068" cy="837928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데이터제공</a:t>
            </a:r>
          </a:p>
        </p:txBody>
      </p:sp>
      <p:sp>
        <p:nvSpPr>
          <p:cNvPr id="47" name="오른쪽 화살표 42">
            <a:extLst>
              <a:ext uri="{FF2B5EF4-FFF2-40B4-BE49-F238E27FC236}">
                <a16:creationId xmlns:a16="http://schemas.microsoft.com/office/drawing/2014/main" id="{A0D40DC2-FBA1-4FCF-A7B0-2D698667865D}"/>
              </a:ext>
            </a:extLst>
          </p:cNvPr>
          <p:cNvSpPr/>
          <p:nvPr/>
        </p:nvSpPr>
        <p:spPr>
          <a:xfrm>
            <a:off x="6362986" y="3466532"/>
            <a:ext cx="1249068" cy="837928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이벤트 제공</a:t>
            </a:r>
          </a:p>
        </p:txBody>
      </p:sp>
      <p:sp>
        <p:nvSpPr>
          <p:cNvPr id="48" name="왼쪽 화살표 10">
            <a:extLst>
              <a:ext uri="{FF2B5EF4-FFF2-40B4-BE49-F238E27FC236}">
                <a16:creationId xmlns:a16="http://schemas.microsoft.com/office/drawing/2014/main" id="{4559B32C-D631-4069-B8B2-21DA9259B952}"/>
              </a:ext>
            </a:extLst>
          </p:cNvPr>
          <p:cNvSpPr/>
          <p:nvPr/>
        </p:nvSpPr>
        <p:spPr>
          <a:xfrm>
            <a:off x="6362727" y="6067473"/>
            <a:ext cx="1249068" cy="710074"/>
          </a:xfrm>
          <a:prstGeom prst="lef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위치 데이터</a:t>
            </a:r>
          </a:p>
        </p:txBody>
      </p:sp>
      <p:sp>
        <p:nvSpPr>
          <p:cNvPr id="49" name="오른쪽 화살표 44">
            <a:extLst>
              <a:ext uri="{FF2B5EF4-FFF2-40B4-BE49-F238E27FC236}">
                <a16:creationId xmlns:a16="http://schemas.microsoft.com/office/drawing/2014/main" id="{F77E9EEB-3FA9-4AB9-9535-5EF09A670AA2}"/>
              </a:ext>
            </a:extLst>
          </p:cNvPr>
          <p:cNvSpPr/>
          <p:nvPr/>
        </p:nvSpPr>
        <p:spPr>
          <a:xfrm>
            <a:off x="6504332" y="4348038"/>
            <a:ext cx="1107463" cy="837928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구매 유도</a:t>
            </a:r>
          </a:p>
        </p:txBody>
      </p:sp>
      <p:sp>
        <p:nvSpPr>
          <p:cNvPr id="50" name="모서리가 둥근 직사각형 45">
            <a:extLst>
              <a:ext uri="{FF2B5EF4-FFF2-40B4-BE49-F238E27FC236}">
                <a16:creationId xmlns:a16="http://schemas.microsoft.com/office/drawing/2014/main" id="{39CB7C7D-6475-4B8C-BFD4-CC84E5921933}"/>
              </a:ext>
            </a:extLst>
          </p:cNvPr>
          <p:cNvSpPr/>
          <p:nvPr/>
        </p:nvSpPr>
        <p:spPr>
          <a:xfrm>
            <a:off x="9302303" y="3665855"/>
            <a:ext cx="1701022" cy="2912367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</a:rPr>
              <a:t>L.Point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r>
              <a:rPr lang="ko-KR" altLang="en-US" sz="1200" b="1" dirty="0" err="1">
                <a:solidFill>
                  <a:prstClr val="white"/>
                </a:solidFill>
              </a:rPr>
              <a:t>제휴사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46">
            <a:extLst>
              <a:ext uri="{FF2B5EF4-FFF2-40B4-BE49-F238E27FC236}">
                <a16:creationId xmlns:a16="http://schemas.microsoft.com/office/drawing/2014/main" id="{F90D22AD-8A5F-48E3-9D3E-72A94C0114C4}"/>
              </a:ext>
            </a:extLst>
          </p:cNvPr>
          <p:cNvSpPr/>
          <p:nvPr/>
        </p:nvSpPr>
        <p:spPr>
          <a:xfrm>
            <a:off x="9302303" y="2867529"/>
            <a:ext cx="1701022" cy="599002"/>
          </a:xfrm>
          <a:prstGeom prst="roundRect">
            <a:avLst/>
          </a:prstGeom>
          <a:gradFill flip="none" rotWithShape="1">
            <a:gsLst>
              <a:gs pos="66000">
                <a:srgbClr val="7AA7AE"/>
              </a:gs>
              <a:gs pos="100000">
                <a:srgbClr val="CB8992"/>
              </a:gs>
              <a:gs pos="0">
                <a:srgbClr val="48BA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제휴사</a:t>
            </a:r>
            <a:endParaRPr lang="ko-KR" altLang="en-US" b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2" name="오른쪽 화살표 47">
            <a:extLst>
              <a:ext uri="{FF2B5EF4-FFF2-40B4-BE49-F238E27FC236}">
                <a16:creationId xmlns:a16="http://schemas.microsoft.com/office/drawing/2014/main" id="{D10DD867-F0E5-41E6-911E-3B1D46ECF020}"/>
              </a:ext>
            </a:extLst>
          </p:cNvPr>
          <p:cNvSpPr/>
          <p:nvPr/>
        </p:nvSpPr>
        <p:spPr>
          <a:xfrm>
            <a:off x="8591238" y="3466531"/>
            <a:ext cx="1249068" cy="837928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구매</a:t>
            </a:r>
          </a:p>
        </p:txBody>
      </p:sp>
      <p:sp>
        <p:nvSpPr>
          <p:cNvPr id="56" name="왼쪽 화살표 48">
            <a:extLst>
              <a:ext uri="{FF2B5EF4-FFF2-40B4-BE49-F238E27FC236}">
                <a16:creationId xmlns:a16="http://schemas.microsoft.com/office/drawing/2014/main" id="{60C44073-755A-4FBD-920E-682EE8AA998C}"/>
              </a:ext>
            </a:extLst>
          </p:cNvPr>
          <p:cNvSpPr/>
          <p:nvPr/>
        </p:nvSpPr>
        <p:spPr>
          <a:xfrm>
            <a:off x="8473182" y="6026530"/>
            <a:ext cx="1249068" cy="710074"/>
          </a:xfrm>
          <a:prstGeom prst="lef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할인 쿠폰</a:t>
            </a:r>
          </a:p>
        </p:txBody>
      </p:sp>
      <p:sp>
        <p:nvSpPr>
          <p:cNvPr id="57" name="왼쪽 화살표 34">
            <a:extLst>
              <a:ext uri="{FF2B5EF4-FFF2-40B4-BE49-F238E27FC236}">
                <a16:creationId xmlns:a16="http://schemas.microsoft.com/office/drawing/2014/main" id="{C783CDA6-8CBC-4D2E-BAE7-2077056C574B}"/>
              </a:ext>
            </a:extLst>
          </p:cNvPr>
          <p:cNvSpPr/>
          <p:nvPr/>
        </p:nvSpPr>
        <p:spPr>
          <a:xfrm>
            <a:off x="6504332" y="5316456"/>
            <a:ext cx="3120713" cy="710074"/>
          </a:xfrm>
          <a:prstGeom prst="lef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이벤트 요청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9C2E5D5-DA8B-4E9E-A7F2-28C4D4E439A8}"/>
              </a:ext>
            </a:extLst>
          </p:cNvPr>
          <p:cNvCxnSpPr>
            <a:cxnSpLocks/>
          </p:cNvCxnSpPr>
          <p:nvPr/>
        </p:nvCxnSpPr>
        <p:spPr>
          <a:xfrm>
            <a:off x="984384" y="2764599"/>
            <a:ext cx="24263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4">
            <a:extLst>
              <a:ext uri="{FF2B5EF4-FFF2-40B4-BE49-F238E27FC236}">
                <a16:creationId xmlns:a16="http://schemas.microsoft.com/office/drawing/2014/main" id="{C0A9BFAF-E82A-437B-87BD-FCCA7B65FED7}"/>
              </a:ext>
            </a:extLst>
          </p:cNvPr>
          <p:cNvSpPr/>
          <p:nvPr/>
        </p:nvSpPr>
        <p:spPr>
          <a:xfrm>
            <a:off x="984384" y="2491811"/>
            <a:ext cx="2425799" cy="17639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BIZ</a:t>
            </a: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466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673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5100500" y="196732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29">
            <a:extLst>
              <a:ext uri="{FF2B5EF4-FFF2-40B4-BE49-F238E27FC236}">
                <a16:creationId xmlns:a16="http://schemas.microsoft.com/office/drawing/2014/main" id="{74B6A397-AD68-4CCE-AC6B-4778E6F781A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47C03720-2915-4D8A-B511-24F1169C0AB2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9">
            <a:extLst>
              <a:ext uri="{FF2B5EF4-FFF2-40B4-BE49-F238E27FC236}">
                <a16:creationId xmlns:a16="http://schemas.microsoft.com/office/drawing/2014/main" id="{FE678292-0F76-45DA-9BB0-3D1F3DFD3E6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3D0A6C-2C8E-4648-98A4-5474CAAB76CE}"/>
              </a:ext>
            </a:extLst>
          </p:cNvPr>
          <p:cNvCxnSpPr>
            <a:cxnSpLocks/>
          </p:cNvCxnSpPr>
          <p:nvPr/>
        </p:nvCxnSpPr>
        <p:spPr>
          <a:xfrm>
            <a:off x="520354" y="2764599"/>
            <a:ext cx="450308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54">
            <a:extLst>
              <a:ext uri="{FF2B5EF4-FFF2-40B4-BE49-F238E27FC236}">
                <a16:creationId xmlns:a16="http://schemas.microsoft.com/office/drawing/2014/main" id="{014B9137-E1A4-4F47-9EA9-37B6113283DE}"/>
              </a:ext>
            </a:extLst>
          </p:cNvPr>
          <p:cNvSpPr/>
          <p:nvPr/>
        </p:nvSpPr>
        <p:spPr>
          <a:xfrm>
            <a:off x="520354" y="2491811"/>
            <a:ext cx="4502016" cy="1703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선정된 </a:t>
            </a:r>
            <a:r>
              <a:rPr lang="en-US" altLang="ko-KR" sz="1600" dirty="0">
                <a:solidFill>
                  <a:prstClr val="white"/>
                </a:solidFill>
              </a:rPr>
              <a:t>A</a:t>
            </a:r>
            <a:r>
              <a:rPr lang="ko-KR" altLang="en-US" sz="1600" dirty="0">
                <a:solidFill>
                  <a:prstClr val="white"/>
                </a:solidFill>
              </a:rPr>
              <a:t>집단을 타겟으로 서비스 제안 예시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07E0126-BE25-495C-A1F8-A30FA541B71A}"/>
              </a:ext>
            </a:extLst>
          </p:cNvPr>
          <p:cNvGrpSpPr/>
          <p:nvPr/>
        </p:nvGrpSpPr>
        <p:grpSpPr>
          <a:xfrm>
            <a:off x="495743" y="2852680"/>
            <a:ext cx="1701267" cy="1880885"/>
            <a:chOff x="473804" y="2542546"/>
            <a:chExt cx="1345134" cy="148085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27DA822-0124-4B9D-84D9-A81F5C480675}"/>
                </a:ext>
              </a:extLst>
            </p:cNvPr>
            <p:cNvGrpSpPr/>
            <p:nvPr/>
          </p:nvGrpSpPr>
          <p:grpSpPr>
            <a:xfrm>
              <a:off x="473804" y="2542546"/>
              <a:ext cx="1345134" cy="1480850"/>
              <a:chOff x="2119393" y="2971799"/>
              <a:chExt cx="914401" cy="952721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324EA81-6B59-4226-886F-68479DD73FE4}"/>
                  </a:ext>
                </a:extLst>
              </p:cNvPr>
              <p:cNvSpPr/>
              <p:nvPr/>
            </p:nvSpPr>
            <p:spPr>
              <a:xfrm>
                <a:off x="2119393" y="3010120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D5355F"/>
                  </a:gs>
                  <a:gs pos="0">
                    <a:srgbClr val="815695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AABF77B-6E47-4CB0-A0A2-68682430E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9393" y="2971799"/>
                <a:ext cx="914401" cy="914401"/>
              </a:xfrm>
              <a:prstGeom prst="rect">
                <a:avLst/>
              </a:prstGeom>
              <a:noFill/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C63311-CD1E-4053-BF81-D968740FCF2B}"/>
                </a:ext>
              </a:extLst>
            </p:cNvPr>
            <p:cNvSpPr/>
            <p:nvPr/>
          </p:nvSpPr>
          <p:spPr>
            <a:xfrm>
              <a:off x="784733" y="3100066"/>
              <a:ext cx="7232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0" dirty="0">
                  <a:ln w="0"/>
                  <a:gradFill flip="none" rotWithShape="1">
                    <a:gsLst>
                      <a:gs pos="100000">
                        <a:srgbClr val="D5355F"/>
                      </a:gs>
                      <a:gs pos="0">
                        <a:srgbClr val="815695"/>
                      </a:gs>
                    </a:gsLst>
                    <a:lin ang="8100000" scaled="1"/>
                    <a:tileRect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A</a:t>
              </a:r>
            </a:p>
          </p:txBody>
        </p:sp>
      </p:grpSp>
      <p:sp>
        <p:nvSpPr>
          <p:cNvPr id="53" name="모서리가 둥근 직사각형 54">
            <a:extLst>
              <a:ext uri="{FF2B5EF4-FFF2-40B4-BE49-F238E27FC236}">
                <a16:creationId xmlns:a16="http://schemas.microsoft.com/office/drawing/2014/main" id="{FAB01B33-1769-475D-8A88-D14DA3F1D097}"/>
              </a:ext>
            </a:extLst>
          </p:cNvPr>
          <p:cNvSpPr/>
          <p:nvPr/>
        </p:nvSpPr>
        <p:spPr>
          <a:xfrm>
            <a:off x="2321786" y="2901664"/>
            <a:ext cx="2030701" cy="241261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prstClr val="white"/>
                </a:solidFill>
              </a:rPr>
              <a:t>고객 구매 여정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4">
            <a:extLst>
              <a:ext uri="{FF2B5EF4-FFF2-40B4-BE49-F238E27FC236}">
                <a16:creationId xmlns:a16="http://schemas.microsoft.com/office/drawing/2014/main" id="{F1A691D0-4F5E-4FE9-BB8F-6EC933605104}"/>
              </a:ext>
            </a:extLst>
          </p:cNvPr>
          <p:cNvSpPr/>
          <p:nvPr/>
        </p:nvSpPr>
        <p:spPr>
          <a:xfrm>
            <a:off x="2466484" y="3435463"/>
            <a:ext cx="1914447" cy="280758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상품수요 발생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9487AADE-B321-4A2D-9574-5314B0BBC75C}"/>
              </a:ext>
            </a:extLst>
          </p:cNvPr>
          <p:cNvSpPr/>
          <p:nvPr/>
        </p:nvSpPr>
        <p:spPr>
          <a:xfrm>
            <a:off x="2466483" y="4006807"/>
            <a:ext cx="1914447" cy="280758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홈쇼핑 방송시청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6D1433B-DFAE-4214-896C-AB5FDB6FD1F7}"/>
              </a:ext>
            </a:extLst>
          </p:cNvPr>
          <p:cNvCxnSpPr>
            <a:cxnSpLocks/>
          </p:cNvCxnSpPr>
          <p:nvPr/>
        </p:nvCxnSpPr>
        <p:spPr>
          <a:xfrm>
            <a:off x="4493721" y="3575842"/>
            <a:ext cx="863209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43D002F-C72B-477C-B4FF-91FAEF3DF94C}"/>
              </a:ext>
            </a:extLst>
          </p:cNvPr>
          <p:cNvCxnSpPr>
            <a:cxnSpLocks/>
          </p:cNvCxnSpPr>
          <p:nvPr/>
        </p:nvCxnSpPr>
        <p:spPr>
          <a:xfrm>
            <a:off x="4493721" y="4147186"/>
            <a:ext cx="863209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4">
            <a:extLst>
              <a:ext uri="{FF2B5EF4-FFF2-40B4-BE49-F238E27FC236}">
                <a16:creationId xmlns:a16="http://schemas.microsoft.com/office/drawing/2014/main" id="{C7FCA418-22F2-455C-AF0A-33CFE905565D}"/>
              </a:ext>
            </a:extLst>
          </p:cNvPr>
          <p:cNvSpPr/>
          <p:nvPr/>
        </p:nvSpPr>
        <p:spPr>
          <a:xfrm>
            <a:off x="5605281" y="3690570"/>
            <a:ext cx="1363604" cy="31623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prstClr val="white"/>
                </a:solidFill>
              </a:rPr>
              <a:t>모바일 검색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59" name="모서리가 둥근 직사각형 54">
            <a:extLst>
              <a:ext uri="{FF2B5EF4-FFF2-40B4-BE49-F238E27FC236}">
                <a16:creationId xmlns:a16="http://schemas.microsoft.com/office/drawing/2014/main" id="{FF632D12-EC77-4B8F-8F90-E44C1623D68E}"/>
              </a:ext>
            </a:extLst>
          </p:cNvPr>
          <p:cNvSpPr/>
          <p:nvPr/>
        </p:nvSpPr>
        <p:spPr>
          <a:xfrm>
            <a:off x="8230762" y="3672830"/>
            <a:ext cx="1363603" cy="31623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모바일 주문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9FD672-A528-4901-8738-446653C7AA70}"/>
              </a:ext>
            </a:extLst>
          </p:cNvPr>
          <p:cNvCxnSpPr>
            <a:cxnSpLocks/>
          </p:cNvCxnSpPr>
          <p:nvPr/>
        </p:nvCxnSpPr>
        <p:spPr>
          <a:xfrm>
            <a:off x="7150292" y="3848687"/>
            <a:ext cx="863209" cy="0"/>
          </a:xfrm>
          <a:prstGeom prst="straightConnector1">
            <a:avLst/>
          </a:prstGeom>
          <a:ln w="12700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4F2790-A3CC-4FBB-A265-23F28E33E516}"/>
              </a:ext>
            </a:extLst>
          </p:cNvPr>
          <p:cNvSpPr/>
          <p:nvPr/>
        </p:nvSpPr>
        <p:spPr>
          <a:xfrm>
            <a:off x="2434577" y="3282158"/>
            <a:ext cx="205914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FDB8BC1-16EB-4F54-86B9-FD59BA1BDF9B}"/>
              </a:ext>
            </a:extLst>
          </p:cNvPr>
          <p:cNvSpPr/>
          <p:nvPr/>
        </p:nvSpPr>
        <p:spPr>
          <a:xfrm>
            <a:off x="5344905" y="3282158"/>
            <a:ext cx="1805387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48AC847-DBD7-4E1B-B05F-55DE38D904D5}"/>
              </a:ext>
            </a:extLst>
          </p:cNvPr>
          <p:cNvSpPr/>
          <p:nvPr/>
        </p:nvSpPr>
        <p:spPr>
          <a:xfrm>
            <a:off x="8006240" y="3273377"/>
            <a:ext cx="1805387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AA6139-5A1D-4F49-ACBB-9B3A76324746}"/>
              </a:ext>
            </a:extLst>
          </p:cNvPr>
          <p:cNvSpPr/>
          <p:nvPr/>
        </p:nvSpPr>
        <p:spPr>
          <a:xfrm>
            <a:off x="1341282" y="5244020"/>
            <a:ext cx="2791902" cy="124210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우량 고객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  <a:r>
              <a:rPr lang="ko-KR" altLang="en-US" sz="1400" dirty="0"/>
              <a:t>대 </a:t>
            </a:r>
            <a:r>
              <a:rPr lang="en-US" altLang="ko-KR" sz="1400" dirty="0"/>
              <a:t>40</a:t>
            </a:r>
            <a:r>
              <a:rPr lang="ko-KR" altLang="en-US" sz="1400" dirty="0"/>
              <a:t>대 여성집단</a:t>
            </a:r>
            <a:endParaRPr lang="en-US" altLang="ko-KR" sz="1400" dirty="0"/>
          </a:p>
          <a:p>
            <a:r>
              <a:rPr lang="ko-KR" altLang="en-US" sz="1400" dirty="0" err="1"/>
              <a:t>유아의류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/</a:t>
            </a:r>
            <a:r>
              <a:rPr lang="ko-KR" altLang="en-US" sz="1400" dirty="0"/>
              <a:t>가정용품 선호</a:t>
            </a:r>
            <a:endParaRPr lang="en-US" altLang="ko-KR" sz="1400" dirty="0"/>
          </a:p>
          <a:p>
            <a:r>
              <a:rPr lang="ko-KR" altLang="en-US" sz="1400" dirty="0"/>
              <a:t>브랜드 상품</a:t>
            </a:r>
            <a:r>
              <a:rPr lang="en-US" altLang="ko-KR" sz="1400" dirty="0"/>
              <a:t>(</a:t>
            </a:r>
            <a:r>
              <a:rPr lang="ko-KR" altLang="en-US" sz="1400" dirty="0"/>
              <a:t>패션</a:t>
            </a:r>
            <a:r>
              <a:rPr lang="en-US" altLang="ko-KR" sz="1400" dirty="0"/>
              <a:t>) </a:t>
            </a:r>
            <a:r>
              <a:rPr lang="ko-KR" altLang="en-US" sz="1400" dirty="0"/>
              <a:t>선호</a:t>
            </a:r>
            <a:endParaRPr lang="en-US" altLang="ko-KR" sz="1400" dirty="0"/>
          </a:p>
          <a:p>
            <a:r>
              <a:rPr lang="ko-KR" altLang="en-US" sz="1400" dirty="0"/>
              <a:t>검색을 적극적으로 이용</a:t>
            </a:r>
            <a:endParaRPr lang="en-US" altLang="ko-KR" sz="1400" dirty="0"/>
          </a:p>
        </p:txBody>
      </p:sp>
      <p:sp>
        <p:nvSpPr>
          <p:cNvPr id="65" name="모서리가 둥근 직사각형 26">
            <a:extLst>
              <a:ext uri="{FF2B5EF4-FFF2-40B4-BE49-F238E27FC236}">
                <a16:creationId xmlns:a16="http://schemas.microsoft.com/office/drawing/2014/main" id="{2DBB6FE8-7DF0-4F32-9B79-F3BBB45C5459}"/>
              </a:ext>
            </a:extLst>
          </p:cNvPr>
          <p:cNvSpPr/>
          <p:nvPr/>
        </p:nvSpPr>
        <p:spPr>
          <a:xfrm>
            <a:off x="1341282" y="4854313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A</a:t>
            </a:r>
            <a:r>
              <a:rPr lang="ko-KR" altLang="en-US" sz="1400" dirty="0">
                <a:solidFill>
                  <a:prstClr val="white"/>
                </a:solidFill>
              </a:rPr>
              <a:t>집단 특성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DE0F6FC-C583-4093-A5DB-A7FFDB7EADEA}"/>
              </a:ext>
            </a:extLst>
          </p:cNvPr>
          <p:cNvSpPr/>
          <p:nvPr/>
        </p:nvSpPr>
        <p:spPr>
          <a:xfrm>
            <a:off x="4698278" y="5244020"/>
            <a:ext cx="2791902" cy="124210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67" name="모서리가 둥근 직사각형 26">
            <a:extLst>
              <a:ext uri="{FF2B5EF4-FFF2-40B4-BE49-F238E27FC236}">
                <a16:creationId xmlns:a16="http://schemas.microsoft.com/office/drawing/2014/main" id="{6980139C-AC5E-48C4-A6B2-DFC839E0AEC0}"/>
              </a:ext>
            </a:extLst>
          </p:cNvPr>
          <p:cNvSpPr/>
          <p:nvPr/>
        </p:nvSpPr>
        <p:spPr>
          <a:xfrm>
            <a:off x="4698278" y="4854313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선호 상품 군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21A1C62-A8BF-48BF-B7BD-A5BE57C27175}"/>
              </a:ext>
            </a:extLst>
          </p:cNvPr>
          <p:cNvSpPr/>
          <p:nvPr/>
        </p:nvSpPr>
        <p:spPr>
          <a:xfrm>
            <a:off x="7971606" y="5244020"/>
            <a:ext cx="2791902" cy="124210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69" name="모서리가 둥근 직사각형 26">
            <a:extLst>
              <a:ext uri="{FF2B5EF4-FFF2-40B4-BE49-F238E27FC236}">
                <a16:creationId xmlns:a16="http://schemas.microsoft.com/office/drawing/2014/main" id="{C8CEA410-A144-4A3B-85EA-CFDDCC0EDFE4}"/>
              </a:ext>
            </a:extLst>
          </p:cNvPr>
          <p:cNvSpPr/>
          <p:nvPr/>
        </p:nvSpPr>
        <p:spPr>
          <a:xfrm>
            <a:off x="7971606" y="4854313"/>
            <a:ext cx="4220394" cy="358004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선호 상품</a:t>
            </a:r>
            <a:r>
              <a:rPr lang="en-US" altLang="ko-KR" sz="1400" dirty="0">
                <a:solidFill>
                  <a:prstClr val="white"/>
                </a:solidFill>
              </a:rPr>
              <a:t>(</a:t>
            </a:r>
            <a:r>
              <a:rPr lang="ko-KR" altLang="en-US" sz="1400" dirty="0">
                <a:solidFill>
                  <a:prstClr val="white"/>
                </a:solidFill>
              </a:rPr>
              <a:t>여성의류</a:t>
            </a:r>
            <a:r>
              <a:rPr lang="en-US" altLang="ko-KR" sz="1400" dirty="0">
                <a:solidFill>
                  <a:prstClr val="white"/>
                </a:solidFill>
              </a:rPr>
              <a:t>)</a:t>
            </a:r>
            <a:r>
              <a:rPr lang="ko-KR" altLang="en-US" sz="1400" dirty="0">
                <a:solidFill>
                  <a:prstClr val="white"/>
                </a:solidFill>
              </a:rPr>
              <a:t> 수요 트랜드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877DE35-8528-475C-8656-0ACB1CD2A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1702"/>
              </p:ext>
            </p:extLst>
          </p:nvPr>
        </p:nvGraphicFramePr>
        <p:xfrm>
          <a:off x="4698278" y="5264233"/>
          <a:ext cx="2791902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716">
                  <a:extLst>
                    <a:ext uri="{9D8B030D-6E8A-4147-A177-3AD203B41FA5}">
                      <a16:colId xmlns:a16="http://schemas.microsoft.com/office/drawing/2014/main" val="4141223047"/>
                    </a:ext>
                  </a:extLst>
                </a:gridCol>
                <a:gridCol w="1379186">
                  <a:extLst>
                    <a:ext uri="{9D8B030D-6E8A-4147-A177-3AD203B41FA5}">
                      <a16:colId xmlns:a16="http://schemas.microsoft.com/office/drawing/2014/main" val="899940596"/>
                    </a:ext>
                  </a:extLst>
                </a:gridCol>
              </a:tblGrid>
              <a:tr h="1221887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냉동식품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세제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위생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여성의류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유아동의류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인테리어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주방잡화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청소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세탁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욕실상품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prstClr val="white"/>
                          </a:solidFill>
                        </a:rPr>
                        <a:t>남성의류</a:t>
                      </a:r>
                      <a:endParaRPr lang="en-US" altLang="ko-KR" sz="800" b="0" dirty="0">
                        <a:solidFill>
                          <a:prstClr val="white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prstClr val="white"/>
                          </a:solidFill>
                        </a:rPr>
                        <a:t>속옷</a:t>
                      </a:r>
                      <a:r>
                        <a:rPr lang="en-US" altLang="ko-KR" sz="800" b="0" dirty="0">
                          <a:solidFill>
                            <a:prstClr val="white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prstClr val="white"/>
                          </a:solidFill>
                        </a:rPr>
                        <a:t>양말</a:t>
                      </a:r>
                      <a:r>
                        <a:rPr lang="en-US" altLang="ko-KR" sz="800" b="0" dirty="0">
                          <a:solidFill>
                            <a:prstClr val="white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prstClr val="white"/>
                          </a:solidFill>
                        </a:rPr>
                        <a:t>홈웨어</a:t>
                      </a:r>
                      <a:endParaRPr lang="en-US" altLang="ko-KR" sz="800" b="0" dirty="0">
                        <a:solidFill>
                          <a:prstClr val="white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prstClr val="white"/>
                          </a:solidFill>
                        </a:rPr>
                        <a:t>스포츠패션</a:t>
                      </a:r>
                      <a:endParaRPr lang="en-US" altLang="ko-KR" sz="800" b="0" dirty="0">
                        <a:solidFill>
                          <a:prstClr val="white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패션 잡화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화장품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chemeClr val="bg1"/>
                          </a:solidFill>
                        </a:rPr>
                        <a:t>뷰티케어</a:t>
                      </a:r>
                      <a:endParaRPr lang="en-US" altLang="ko-KR" sz="800" b="0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78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63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673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5100500" y="196732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29">
            <a:extLst>
              <a:ext uri="{FF2B5EF4-FFF2-40B4-BE49-F238E27FC236}">
                <a16:creationId xmlns:a16="http://schemas.microsoft.com/office/drawing/2014/main" id="{74B6A397-AD68-4CCE-AC6B-4778E6F781A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47C03720-2915-4D8A-B511-24F1169C0AB2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9">
            <a:extLst>
              <a:ext uri="{FF2B5EF4-FFF2-40B4-BE49-F238E27FC236}">
                <a16:creationId xmlns:a16="http://schemas.microsoft.com/office/drawing/2014/main" id="{FE678292-0F76-45DA-9BB0-3D1F3DFD3E6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DF799A-95E7-4CB4-8D81-7E9BF6B3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08" y="3118762"/>
            <a:ext cx="2109217" cy="2109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1A344-44BF-4C7B-AD68-589260D9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8762"/>
            <a:ext cx="2109217" cy="2109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6C301-2065-4332-8486-9A96B0F6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892" y="3118762"/>
            <a:ext cx="2109217" cy="2109217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923264-F84B-4AAB-9BB2-27EB71FDA5BF}"/>
              </a:ext>
            </a:extLst>
          </p:cNvPr>
          <p:cNvCxnSpPr>
            <a:cxnSpLocks/>
          </p:cNvCxnSpPr>
          <p:nvPr/>
        </p:nvCxnSpPr>
        <p:spPr>
          <a:xfrm>
            <a:off x="520354" y="2764599"/>
            <a:ext cx="450308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54">
            <a:extLst>
              <a:ext uri="{FF2B5EF4-FFF2-40B4-BE49-F238E27FC236}">
                <a16:creationId xmlns:a16="http://schemas.microsoft.com/office/drawing/2014/main" id="{1CDB0C4E-EB07-44E5-9372-30F76144D0DF}"/>
              </a:ext>
            </a:extLst>
          </p:cNvPr>
          <p:cNvSpPr/>
          <p:nvPr/>
        </p:nvSpPr>
        <p:spPr>
          <a:xfrm>
            <a:off x="520354" y="2491811"/>
            <a:ext cx="4502016" cy="1703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선정된 </a:t>
            </a:r>
            <a:r>
              <a:rPr lang="en-US" altLang="ko-KR" sz="1600" dirty="0">
                <a:solidFill>
                  <a:prstClr val="white"/>
                </a:solidFill>
              </a:rPr>
              <a:t>A</a:t>
            </a:r>
            <a:r>
              <a:rPr lang="ko-KR" altLang="en-US" sz="1600" dirty="0">
                <a:solidFill>
                  <a:prstClr val="white"/>
                </a:solidFill>
              </a:rPr>
              <a:t>집단을 타겟으로 서비스 제안 예시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72" name="오른쪽 화살표 9">
            <a:extLst>
              <a:ext uri="{FF2B5EF4-FFF2-40B4-BE49-F238E27FC236}">
                <a16:creationId xmlns:a16="http://schemas.microsoft.com/office/drawing/2014/main" id="{D08EEC7E-305B-4F2A-98F8-5E85EC667D34}"/>
              </a:ext>
            </a:extLst>
          </p:cNvPr>
          <p:cNvSpPr/>
          <p:nvPr/>
        </p:nvSpPr>
        <p:spPr>
          <a:xfrm>
            <a:off x="3281253" y="4055205"/>
            <a:ext cx="344855" cy="23632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3" name="오른쪽 화살표 9">
            <a:extLst>
              <a:ext uri="{FF2B5EF4-FFF2-40B4-BE49-F238E27FC236}">
                <a16:creationId xmlns:a16="http://schemas.microsoft.com/office/drawing/2014/main" id="{43E86D9B-C05C-43B8-B391-9394FD4462DB}"/>
              </a:ext>
            </a:extLst>
          </p:cNvPr>
          <p:cNvSpPr/>
          <p:nvPr/>
        </p:nvSpPr>
        <p:spPr>
          <a:xfrm>
            <a:off x="5769572" y="4055205"/>
            <a:ext cx="344855" cy="23632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4" name="오른쪽 화살표 9">
            <a:extLst>
              <a:ext uri="{FF2B5EF4-FFF2-40B4-BE49-F238E27FC236}">
                <a16:creationId xmlns:a16="http://schemas.microsoft.com/office/drawing/2014/main" id="{6B667090-CDBF-4048-8B3D-5C4F980F3241}"/>
              </a:ext>
            </a:extLst>
          </p:cNvPr>
          <p:cNvSpPr/>
          <p:nvPr/>
        </p:nvSpPr>
        <p:spPr>
          <a:xfrm>
            <a:off x="8221037" y="4055205"/>
            <a:ext cx="344855" cy="236329"/>
          </a:xfrm>
          <a:prstGeom prst="rightArrow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5" name="모서리가 둥근 직사각형 54">
            <a:extLst>
              <a:ext uri="{FF2B5EF4-FFF2-40B4-BE49-F238E27FC236}">
                <a16:creationId xmlns:a16="http://schemas.microsoft.com/office/drawing/2014/main" id="{A97F68F3-9664-4FC2-BB38-730DC760F869}"/>
              </a:ext>
            </a:extLst>
          </p:cNvPr>
          <p:cNvSpPr/>
          <p:nvPr/>
        </p:nvSpPr>
        <p:spPr>
          <a:xfrm>
            <a:off x="1542778" y="5587173"/>
            <a:ext cx="9143298" cy="856879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서비스의 핵심은 타겟 고객의 데이터를 기반으로 구매 여정을 자연스럽게 통제하여 특정 시간에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고객의 위치를 유도함으로 </a:t>
            </a:r>
            <a:r>
              <a:rPr lang="ko-KR" altLang="en-US" sz="1600" dirty="0" err="1"/>
              <a:t>L.point</a:t>
            </a:r>
            <a:r>
              <a:rPr lang="ko-KR" altLang="en-US" sz="1600" dirty="0"/>
              <a:t> 제휴사들끼리 </a:t>
            </a:r>
            <a:r>
              <a:rPr lang="en-US" altLang="ko-KR" sz="1600" dirty="0"/>
              <a:t>Customer</a:t>
            </a:r>
            <a:r>
              <a:rPr lang="ko-KR" altLang="en-US" sz="1600" dirty="0"/>
              <a:t> </a:t>
            </a:r>
            <a:r>
              <a:rPr lang="en-US" altLang="ko-KR" sz="1600" dirty="0"/>
              <a:t>Pool</a:t>
            </a:r>
            <a:r>
              <a:rPr lang="ko-KR" altLang="en-US" sz="1600" dirty="0"/>
              <a:t>을 공유하는 것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BCADFA9-150F-40B1-AA7E-EAA463404335}"/>
              </a:ext>
            </a:extLst>
          </p:cNvPr>
          <p:cNvSpPr/>
          <p:nvPr/>
        </p:nvSpPr>
        <p:spPr>
          <a:xfrm>
            <a:off x="1591762" y="5547886"/>
            <a:ext cx="8924293" cy="896166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C48BE6-9D44-4FF3-BCCF-68D909791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66" y="3125866"/>
            <a:ext cx="2678344" cy="21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673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5100500" y="196732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29">
            <a:extLst>
              <a:ext uri="{FF2B5EF4-FFF2-40B4-BE49-F238E27FC236}">
                <a16:creationId xmlns:a16="http://schemas.microsoft.com/office/drawing/2014/main" id="{74B6A397-AD68-4CCE-AC6B-4778E6F781A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47C03720-2915-4D8A-B511-24F1169C0AB2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9">
            <a:extLst>
              <a:ext uri="{FF2B5EF4-FFF2-40B4-BE49-F238E27FC236}">
                <a16:creationId xmlns:a16="http://schemas.microsoft.com/office/drawing/2014/main" id="{FE678292-0F76-45DA-9BB0-3D1F3DFD3E6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923264-F84B-4AAB-9BB2-27EB71FDA5BF}"/>
              </a:ext>
            </a:extLst>
          </p:cNvPr>
          <p:cNvCxnSpPr>
            <a:cxnSpLocks/>
          </p:cNvCxnSpPr>
          <p:nvPr/>
        </p:nvCxnSpPr>
        <p:spPr>
          <a:xfrm>
            <a:off x="520354" y="2764599"/>
            <a:ext cx="2523697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54">
            <a:extLst>
              <a:ext uri="{FF2B5EF4-FFF2-40B4-BE49-F238E27FC236}">
                <a16:creationId xmlns:a16="http://schemas.microsoft.com/office/drawing/2014/main" id="{1CDB0C4E-EB07-44E5-9372-30F76144D0DF}"/>
              </a:ext>
            </a:extLst>
          </p:cNvPr>
          <p:cNvSpPr/>
          <p:nvPr/>
        </p:nvSpPr>
        <p:spPr>
          <a:xfrm>
            <a:off x="520353" y="2491811"/>
            <a:ext cx="2523097" cy="11661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en-US" altLang="ko-KR" sz="1600" dirty="0">
                <a:solidFill>
                  <a:prstClr val="white"/>
                </a:solidFill>
              </a:rPr>
              <a:t> Zone</a:t>
            </a:r>
            <a:r>
              <a:rPr lang="ko-KR" altLang="en-US" sz="1600" dirty="0">
                <a:solidFill>
                  <a:prstClr val="white"/>
                </a:solidFill>
              </a:rPr>
              <a:t>의 활용 예시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D8916F-A1FE-4CE1-9B80-7D8F395ACDB7}"/>
              </a:ext>
            </a:extLst>
          </p:cNvPr>
          <p:cNvGrpSpPr/>
          <p:nvPr/>
        </p:nvGrpSpPr>
        <p:grpSpPr>
          <a:xfrm>
            <a:off x="2901127" y="3429001"/>
            <a:ext cx="6995349" cy="492117"/>
            <a:chOff x="2180610" y="3682617"/>
            <a:chExt cx="6995349" cy="49211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5FBBD02-1F3D-4655-B16A-C7F8F173D1B9}"/>
                </a:ext>
              </a:extLst>
            </p:cNvPr>
            <p:cNvSpPr/>
            <p:nvPr/>
          </p:nvSpPr>
          <p:spPr>
            <a:xfrm>
              <a:off x="2180611" y="3910559"/>
              <a:ext cx="670929" cy="259080"/>
            </a:xfrm>
            <a:prstGeom prst="ellipse">
              <a:avLst/>
            </a:prstGeom>
            <a:solidFill>
              <a:srgbClr val="48BABF">
                <a:alpha val="20000"/>
              </a:srgbClr>
            </a:solidFill>
            <a:ln>
              <a:solidFill>
                <a:srgbClr val="48B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달 29">
              <a:extLst>
                <a:ext uri="{FF2B5EF4-FFF2-40B4-BE49-F238E27FC236}">
                  <a16:creationId xmlns:a16="http://schemas.microsoft.com/office/drawing/2014/main" id="{CD5A14F2-168C-433E-B77C-AA8A6DE3055B}"/>
                </a:ext>
              </a:extLst>
            </p:cNvPr>
            <p:cNvSpPr/>
            <p:nvPr/>
          </p:nvSpPr>
          <p:spPr>
            <a:xfrm rot="5400000">
              <a:off x="2353279" y="3509948"/>
              <a:ext cx="325592" cy="670929"/>
            </a:xfrm>
            <a:prstGeom prst="moon">
              <a:avLst>
                <a:gd name="adj" fmla="val 68776"/>
              </a:avLst>
            </a:prstGeom>
            <a:solidFill>
              <a:srgbClr val="48BABF">
                <a:alpha val="25000"/>
              </a:srgbClr>
            </a:solidFill>
            <a:ln>
              <a:solidFill>
                <a:srgbClr val="48BA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90E274C-1F53-4997-9B46-8173500F0D0B}"/>
                </a:ext>
              </a:extLst>
            </p:cNvPr>
            <p:cNvSpPr/>
            <p:nvPr/>
          </p:nvSpPr>
          <p:spPr>
            <a:xfrm>
              <a:off x="5194241" y="3915654"/>
              <a:ext cx="670929" cy="2590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달 31">
              <a:extLst>
                <a:ext uri="{FF2B5EF4-FFF2-40B4-BE49-F238E27FC236}">
                  <a16:creationId xmlns:a16="http://schemas.microsoft.com/office/drawing/2014/main" id="{CE4B58F1-2E18-40C8-8867-80E260C07684}"/>
                </a:ext>
              </a:extLst>
            </p:cNvPr>
            <p:cNvSpPr/>
            <p:nvPr/>
          </p:nvSpPr>
          <p:spPr>
            <a:xfrm rot="5400000">
              <a:off x="5366909" y="3515043"/>
              <a:ext cx="325592" cy="670929"/>
            </a:xfrm>
            <a:prstGeom prst="moon">
              <a:avLst>
                <a:gd name="adj" fmla="val 68776"/>
              </a:avLst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91EA398-A4C2-46E2-B252-75B1D5F22482}"/>
                </a:ext>
              </a:extLst>
            </p:cNvPr>
            <p:cNvSpPr/>
            <p:nvPr/>
          </p:nvSpPr>
          <p:spPr>
            <a:xfrm>
              <a:off x="8505030" y="3910559"/>
              <a:ext cx="670929" cy="259080"/>
            </a:xfrm>
            <a:prstGeom prst="ellipse">
              <a:avLst/>
            </a:prstGeom>
            <a:solidFill>
              <a:srgbClr val="D5355F">
                <a:alpha val="20000"/>
              </a:srgbClr>
            </a:solidFill>
            <a:ln>
              <a:solidFill>
                <a:srgbClr val="D53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4" name="달 33">
              <a:extLst>
                <a:ext uri="{FF2B5EF4-FFF2-40B4-BE49-F238E27FC236}">
                  <a16:creationId xmlns:a16="http://schemas.microsoft.com/office/drawing/2014/main" id="{75E10565-2EE5-48CF-99DF-686542B4B46D}"/>
                </a:ext>
              </a:extLst>
            </p:cNvPr>
            <p:cNvSpPr/>
            <p:nvPr/>
          </p:nvSpPr>
          <p:spPr>
            <a:xfrm rot="5400000">
              <a:off x="8677698" y="3509948"/>
              <a:ext cx="325592" cy="670929"/>
            </a:xfrm>
            <a:prstGeom prst="moon">
              <a:avLst>
                <a:gd name="adj" fmla="val 68776"/>
              </a:avLst>
            </a:prstGeom>
            <a:solidFill>
              <a:srgbClr val="D5355F">
                <a:alpha val="25000"/>
              </a:srgbClr>
            </a:solidFill>
            <a:ln>
              <a:solidFill>
                <a:srgbClr val="D53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id="{9448870E-80FB-4C91-9463-786A31E97C8F}"/>
              </a:ext>
            </a:extLst>
          </p:cNvPr>
          <p:cNvSpPr/>
          <p:nvPr/>
        </p:nvSpPr>
        <p:spPr>
          <a:xfrm>
            <a:off x="2315299" y="3016298"/>
            <a:ext cx="2100016" cy="146376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Blue </a:t>
            </a:r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en-US" altLang="ko-KR" sz="1600" dirty="0">
                <a:solidFill>
                  <a:prstClr val="white"/>
                </a:solidFill>
              </a:rPr>
              <a:t> Zone</a:t>
            </a:r>
          </a:p>
        </p:txBody>
      </p:sp>
      <p:sp>
        <p:nvSpPr>
          <p:cNvPr id="36" name="모서리가 둥근 직사각형 54">
            <a:extLst>
              <a:ext uri="{FF2B5EF4-FFF2-40B4-BE49-F238E27FC236}">
                <a16:creationId xmlns:a16="http://schemas.microsoft.com/office/drawing/2014/main" id="{B44A370D-1283-48E4-AA1F-69EB470C6420}"/>
              </a:ext>
            </a:extLst>
          </p:cNvPr>
          <p:cNvSpPr/>
          <p:nvPr/>
        </p:nvSpPr>
        <p:spPr>
          <a:xfrm>
            <a:off x="5213018" y="3016298"/>
            <a:ext cx="2100016" cy="146376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Yellow </a:t>
            </a:r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en-US" altLang="ko-KR" sz="1600" dirty="0">
                <a:solidFill>
                  <a:prstClr val="white"/>
                </a:solidFill>
              </a:rPr>
              <a:t> Zone</a:t>
            </a:r>
          </a:p>
        </p:txBody>
      </p:sp>
      <p:sp>
        <p:nvSpPr>
          <p:cNvPr id="37" name="모서리가 둥근 직사각형 54">
            <a:extLst>
              <a:ext uri="{FF2B5EF4-FFF2-40B4-BE49-F238E27FC236}">
                <a16:creationId xmlns:a16="http://schemas.microsoft.com/office/drawing/2014/main" id="{AA225D36-6AF4-45FA-A444-71DDF2459A1B}"/>
              </a:ext>
            </a:extLst>
          </p:cNvPr>
          <p:cNvSpPr/>
          <p:nvPr/>
        </p:nvSpPr>
        <p:spPr>
          <a:xfrm>
            <a:off x="8670906" y="3016298"/>
            <a:ext cx="2100016" cy="146376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Red </a:t>
            </a:r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en-US" altLang="ko-KR" sz="1600" dirty="0">
                <a:solidFill>
                  <a:prstClr val="white"/>
                </a:solidFill>
              </a:rPr>
              <a:t> Zone</a:t>
            </a:r>
          </a:p>
        </p:txBody>
      </p:sp>
      <p:sp>
        <p:nvSpPr>
          <p:cNvPr id="38" name="모서리가 둥근 직사각형 54">
            <a:extLst>
              <a:ext uri="{FF2B5EF4-FFF2-40B4-BE49-F238E27FC236}">
                <a16:creationId xmlns:a16="http://schemas.microsoft.com/office/drawing/2014/main" id="{8BA6F785-8DC5-4EF3-AF8F-67A6D815F949}"/>
              </a:ext>
            </a:extLst>
          </p:cNvPr>
          <p:cNvSpPr/>
          <p:nvPr/>
        </p:nvSpPr>
        <p:spPr>
          <a:xfrm>
            <a:off x="1734219" y="3916022"/>
            <a:ext cx="3180486" cy="232138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상대적으로 낮은 혜택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동시에 많이 생성되는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자주 생성되는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접근성이 좋음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카페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편의점 등의 시설 기반</a:t>
            </a:r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54">
            <a:extLst>
              <a:ext uri="{FF2B5EF4-FFF2-40B4-BE49-F238E27FC236}">
                <a16:creationId xmlns:a16="http://schemas.microsoft.com/office/drawing/2014/main" id="{E0659358-4173-4ED4-9DC7-1EB1F4AB7BEA}"/>
              </a:ext>
            </a:extLst>
          </p:cNvPr>
          <p:cNvSpPr/>
          <p:nvPr/>
        </p:nvSpPr>
        <p:spPr>
          <a:xfrm>
            <a:off x="4658833" y="3916022"/>
            <a:ext cx="3354667" cy="232138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상대적으로 중간의 혜택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Blue</a:t>
            </a:r>
            <a:r>
              <a:rPr lang="ko-KR" altLang="en-US" sz="1600" dirty="0">
                <a:solidFill>
                  <a:prstClr val="white"/>
                </a:solidFill>
              </a:rPr>
              <a:t>보다 희귀성이 높은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</a:t>
            </a:r>
            <a:r>
              <a:rPr lang="ko-KR" altLang="en-US" sz="1600" dirty="0">
                <a:solidFill>
                  <a:prstClr val="white"/>
                </a:solidFill>
              </a:rPr>
              <a:t> 주마다 한번씩 생성되는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접근성이 </a:t>
            </a:r>
            <a:r>
              <a:rPr lang="en-US" altLang="ko-KR" sz="1600" dirty="0">
                <a:solidFill>
                  <a:prstClr val="white"/>
                </a:solidFill>
              </a:rPr>
              <a:t>Blue</a:t>
            </a:r>
            <a:r>
              <a:rPr lang="ko-KR" altLang="en-US" sz="1600" dirty="0">
                <a:solidFill>
                  <a:prstClr val="white"/>
                </a:solidFill>
              </a:rPr>
              <a:t>보다 좋지 않음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마트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아울렛 등의 시설 기반</a:t>
            </a:r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54">
            <a:extLst>
              <a:ext uri="{FF2B5EF4-FFF2-40B4-BE49-F238E27FC236}">
                <a16:creationId xmlns:a16="http://schemas.microsoft.com/office/drawing/2014/main" id="{05BBCF45-DC7C-4188-B2B1-59B32B5B62AA}"/>
              </a:ext>
            </a:extLst>
          </p:cNvPr>
          <p:cNvSpPr/>
          <p:nvPr/>
        </p:nvSpPr>
        <p:spPr>
          <a:xfrm>
            <a:off x="7814703" y="3912259"/>
            <a:ext cx="3622554" cy="232138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상대적으로 매우 좋은 혜택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희귀성이 가장 높은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</a:t>
            </a:r>
            <a:r>
              <a:rPr lang="ko-KR" altLang="en-US" sz="1600" dirty="0">
                <a:solidFill>
                  <a:prstClr val="white"/>
                </a:solidFill>
              </a:rPr>
              <a:t> 달마다 한번씩 생성되는 </a:t>
            </a:r>
            <a:r>
              <a:rPr lang="en-US" altLang="ko-KR" sz="1600" dirty="0">
                <a:solidFill>
                  <a:prstClr val="white"/>
                </a:solidFill>
              </a:rPr>
              <a:t>Zone</a:t>
            </a: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접근성이 </a:t>
            </a:r>
            <a:r>
              <a:rPr lang="en-US" altLang="ko-KR" sz="1600" dirty="0">
                <a:solidFill>
                  <a:prstClr val="white"/>
                </a:solidFill>
              </a:rPr>
              <a:t>Yellow</a:t>
            </a:r>
            <a:r>
              <a:rPr lang="ko-KR" altLang="en-US" sz="1600" dirty="0">
                <a:solidFill>
                  <a:prstClr val="white"/>
                </a:solidFill>
              </a:rPr>
              <a:t>보다 좋지 않음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- </a:t>
            </a:r>
            <a:r>
              <a:rPr lang="ko-KR" altLang="en-US" sz="1600" dirty="0">
                <a:solidFill>
                  <a:prstClr val="white"/>
                </a:solidFill>
              </a:rPr>
              <a:t>롯데타워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백화점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놀이공원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en-US" altLang="ko-KR" sz="1600" dirty="0">
                <a:solidFill>
                  <a:prstClr val="white"/>
                </a:solidFill>
              </a:rPr>
              <a:t>  </a:t>
            </a:r>
            <a:r>
              <a:rPr lang="ko-KR" altLang="en-US" sz="1600" dirty="0">
                <a:solidFill>
                  <a:prstClr val="white"/>
                </a:solidFill>
              </a:rPr>
              <a:t>등의 시설 기반</a:t>
            </a:r>
            <a:r>
              <a:rPr lang="en-US" altLang="ko-KR" sz="1600" dirty="0">
                <a:solidFill>
                  <a:prstClr val="white"/>
                </a:solidFill>
              </a:rPr>
              <a:t> </a:t>
            </a:r>
          </a:p>
          <a:p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77403E-34AB-41AE-AE4B-B32EEC632B1B}"/>
              </a:ext>
            </a:extLst>
          </p:cNvPr>
          <p:cNvSpPr/>
          <p:nvPr/>
        </p:nvSpPr>
        <p:spPr>
          <a:xfrm>
            <a:off x="1758835" y="2926029"/>
            <a:ext cx="2899997" cy="2710496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0AC5FF-7697-4323-A1BF-F0F37DDFF343}"/>
              </a:ext>
            </a:extLst>
          </p:cNvPr>
          <p:cNvSpPr/>
          <p:nvPr/>
        </p:nvSpPr>
        <p:spPr>
          <a:xfrm>
            <a:off x="4799078" y="2926028"/>
            <a:ext cx="2988715" cy="2710497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76C192-5698-411C-A9AD-803EDCE90757}"/>
              </a:ext>
            </a:extLst>
          </p:cNvPr>
          <p:cNvSpPr/>
          <p:nvPr/>
        </p:nvSpPr>
        <p:spPr>
          <a:xfrm>
            <a:off x="7928038" y="2926027"/>
            <a:ext cx="3180486" cy="2710498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85220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2001704" y="19673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5100500" y="1967324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29">
            <a:extLst>
              <a:ext uri="{FF2B5EF4-FFF2-40B4-BE49-F238E27FC236}">
                <a16:creationId xmlns:a16="http://schemas.microsoft.com/office/drawing/2014/main" id="{74B6A397-AD68-4CCE-AC6B-4778E6F781A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47C03720-2915-4D8A-B511-24F1169C0AB2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29">
            <a:extLst>
              <a:ext uri="{FF2B5EF4-FFF2-40B4-BE49-F238E27FC236}">
                <a16:creationId xmlns:a16="http://schemas.microsoft.com/office/drawing/2014/main" id="{FE678292-0F76-45DA-9BB0-3D1F3DFD3E61}"/>
              </a:ext>
            </a:extLst>
          </p:cNvPr>
          <p:cNvSpPr/>
          <p:nvPr/>
        </p:nvSpPr>
        <p:spPr>
          <a:xfrm>
            <a:off x="6649898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5923264-F84B-4AAB-9BB2-27EB71FDA5BF}"/>
              </a:ext>
            </a:extLst>
          </p:cNvPr>
          <p:cNvCxnSpPr>
            <a:cxnSpLocks/>
          </p:cNvCxnSpPr>
          <p:nvPr/>
        </p:nvCxnSpPr>
        <p:spPr>
          <a:xfrm>
            <a:off x="3700483" y="2952105"/>
            <a:ext cx="2523697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54">
            <a:extLst>
              <a:ext uri="{FF2B5EF4-FFF2-40B4-BE49-F238E27FC236}">
                <a16:creationId xmlns:a16="http://schemas.microsoft.com/office/drawing/2014/main" id="{1CDB0C4E-EB07-44E5-9372-30F76144D0DF}"/>
              </a:ext>
            </a:extLst>
          </p:cNvPr>
          <p:cNvSpPr/>
          <p:nvPr/>
        </p:nvSpPr>
        <p:spPr>
          <a:xfrm>
            <a:off x="3700482" y="2679317"/>
            <a:ext cx="2523097" cy="151186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en-US" altLang="ko-KR" sz="1600" dirty="0">
                <a:solidFill>
                  <a:prstClr val="white"/>
                </a:solidFill>
              </a:rPr>
              <a:t> Zone</a:t>
            </a:r>
            <a:r>
              <a:rPr lang="ko-KR" altLang="en-US" sz="1600" dirty="0">
                <a:solidFill>
                  <a:prstClr val="white"/>
                </a:solidFill>
              </a:rPr>
              <a:t>의 시간 공지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046AB8-307D-4763-82CC-FB1B58124531}"/>
              </a:ext>
            </a:extLst>
          </p:cNvPr>
          <p:cNvGrpSpPr/>
          <p:nvPr/>
        </p:nvGrpSpPr>
        <p:grpSpPr>
          <a:xfrm>
            <a:off x="452305" y="2443923"/>
            <a:ext cx="2384969" cy="4239944"/>
            <a:chOff x="5941227" y="2440518"/>
            <a:chExt cx="2384969" cy="423994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05345FD-386F-456E-8C74-D2FD74416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227" y="2440518"/>
              <a:ext cx="2384969" cy="4239944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1F36896-C229-4A73-9903-5486F8F3BA8B}"/>
                </a:ext>
              </a:extLst>
            </p:cNvPr>
            <p:cNvSpPr/>
            <p:nvPr/>
          </p:nvSpPr>
          <p:spPr>
            <a:xfrm>
              <a:off x="6116452" y="3523842"/>
              <a:ext cx="1951422" cy="525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err="1">
                  <a:solidFill>
                    <a:srgbClr val="48BABF"/>
                  </a:solidFill>
                </a:rPr>
                <a:t>WaSSup</a:t>
              </a:r>
              <a:r>
                <a:rPr lang="en-US" altLang="ko-KR" sz="1200" b="1" dirty="0">
                  <a:solidFill>
                    <a:srgbClr val="48BABF"/>
                  </a:solidFill>
                </a:rPr>
                <a:t>!</a:t>
              </a:r>
            </a:p>
            <a:p>
              <a:endParaRPr lang="en-US" altLang="ko-KR" sz="1200" b="1" dirty="0">
                <a:solidFill>
                  <a:srgbClr val="48BABF"/>
                </a:solidFill>
              </a:endParaRPr>
            </a:p>
            <a:p>
              <a:pPr algn="ctr"/>
              <a:r>
                <a:rPr lang="en-US" altLang="ko-KR" sz="1050" b="1" dirty="0" err="1">
                  <a:solidFill>
                    <a:srgbClr val="48BABF"/>
                  </a:solidFill>
                </a:rPr>
                <a:t>L.Point</a:t>
              </a:r>
              <a:r>
                <a:rPr lang="ko-KR" altLang="en-US" sz="1050" b="1" dirty="0">
                  <a:solidFill>
                    <a:srgbClr val="48BABF"/>
                  </a:solidFill>
                </a:rPr>
                <a:t> 존이 생성될 </a:t>
              </a:r>
              <a:endParaRPr lang="en-US" altLang="ko-KR" sz="1050" b="1" dirty="0">
                <a:solidFill>
                  <a:srgbClr val="48BABF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rgbClr val="48BABF"/>
                  </a:solidFill>
                </a:rPr>
                <a:t>예정입니다</a:t>
              </a:r>
              <a:r>
                <a:rPr lang="en-US" altLang="ko-KR" sz="1050" b="1" dirty="0">
                  <a:solidFill>
                    <a:srgbClr val="48BABF"/>
                  </a:solidFill>
                </a:rPr>
                <a:t>.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426221-7C2A-4A0F-832E-94885DDA7F23}"/>
                </a:ext>
              </a:extLst>
            </p:cNvPr>
            <p:cNvSpPr/>
            <p:nvPr/>
          </p:nvSpPr>
          <p:spPr>
            <a:xfrm>
              <a:off x="6067425" y="4143111"/>
              <a:ext cx="2128837" cy="2021469"/>
            </a:xfrm>
            <a:prstGeom prst="rect">
              <a:avLst/>
            </a:prstGeom>
            <a:gradFill>
              <a:gsLst>
                <a:gs pos="100000">
                  <a:srgbClr val="D0808A"/>
                </a:gs>
                <a:gs pos="0">
                  <a:srgbClr val="48BAB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925C7DF-7507-4572-9F69-F2336A0B5272}"/>
                </a:ext>
              </a:extLst>
            </p:cNvPr>
            <p:cNvSpPr/>
            <p:nvPr/>
          </p:nvSpPr>
          <p:spPr>
            <a:xfrm>
              <a:off x="6394109" y="4270732"/>
              <a:ext cx="1524495" cy="410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남은 생성 예정시간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19:23:45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C305146-0464-430B-B7E9-0A50107750FF}"/>
                </a:ext>
              </a:extLst>
            </p:cNvPr>
            <p:cNvSpPr/>
            <p:nvPr/>
          </p:nvSpPr>
          <p:spPr>
            <a:xfrm>
              <a:off x="6413387" y="5560530"/>
              <a:ext cx="1524495" cy="410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남은 소멸 예정시간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29:23:45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00CC590-B67A-4E27-9D53-3C24C5AE1577}"/>
                </a:ext>
              </a:extLst>
            </p:cNvPr>
            <p:cNvSpPr/>
            <p:nvPr/>
          </p:nvSpPr>
          <p:spPr>
            <a:xfrm>
              <a:off x="6309890" y="4991423"/>
              <a:ext cx="1643906" cy="324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나와 가까운 </a:t>
              </a:r>
              <a:endParaRPr lang="en-US" altLang="ko-KR" sz="1200" b="1" dirty="0">
                <a:solidFill>
                  <a:prstClr val="white"/>
                </a:solidFill>
              </a:endParaRPr>
            </a:p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L.Point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존 위치보기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31B454-A5A4-4C5B-88B4-DE39CE7A9CEB}"/>
              </a:ext>
            </a:extLst>
          </p:cNvPr>
          <p:cNvSpPr/>
          <p:nvPr/>
        </p:nvSpPr>
        <p:spPr>
          <a:xfrm>
            <a:off x="3704549" y="3442823"/>
            <a:ext cx="6457011" cy="86837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59" name="모서리가 둥근 직사각형 54">
            <a:extLst>
              <a:ext uri="{FF2B5EF4-FFF2-40B4-BE49-F238E27FC236}">
                <a16:creationId xmlns:a16="http://schemas.microsoft.com/office/drawing/2014/main" id="{D36E0C7D-29D7-450A-B515-BD01C6B0305B}"/>
              </a:ext>
            </a:extLst>
          </p:cNvPr>
          <p:cNvSpPr/>
          <p:nvPr/>
        </p:nvSpPr>
        <p:spPr>
          <a:xfrm>
            <a:off x="3700482" y="3745386"/>
            <a:ext cx="6461078" cy="79125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생성될 시간과 장소를 미리</a:t>
            </a:r>
            <a:r>
              <a:rPr lang="en-US" altLang="ko-KR" sz="1600" dirty="0">
                <a:solidFill>
                  <a:prstClr val="white"/>
                </a:solidFill>
              </a:rPr>
              <a:t> </a:t>
            </a:r>
            <a:r>
              <a:rPr lang="ko-KR" altLang="en-US" sz="1600" dirty="0">
                <a:solidFill>
                  <a:prstClr val="white"/>
                </a:solidFill>
              </a:rPr>
              <a:t>공지하는 것은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해당 지역에 이동할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ko-KR" altLang="en-US" sz="1600" dirty="0">
                <a:solidFill>
                  <a:prstClr val="white"/>
                </a:solidFill>
              </a:rPr>
              <a:t>시간을 미리 고객에게</a:t>
            </a:r>
            <a:r>
              <a:rPr lang="en-US" altLang="ko-KR" sz="1600" dirty="0">
                <a:solidFill>
                  <a:prstClr val="white"/>
                </a:solidFill>
              </a:rPr>
              <a:t> </a:t>
            </a:r>
            <a:r>
              <a:rPr lang="ko-KR" altLang="en-US" sz="1600" dirty="0">
                <a:solidFill>
                  <a:prstClr val="white"/>
                </a:solidFill>
              </a:rPr>
              <a:t>부여하려는 목적</a:t>
            </a:r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5A04A-F239-46F5-87B4-35D723AA3ABD}"/>
              </a:ext>
            </a:extLst>
          </p:cNvPr>
          <p:cNvSpPr/>
          <p:nvPr/>
        </p:nvSpPr>
        <p:spPr>
          <a:xfrm>
            <a:off x="3704549" y="4727848"/>
            <a:ext cx="6457011" cy="1093815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61" name="모서리가 둥근 직사각형 54">
            <a:extLst>
              <a:ext uri="{FF2B5EF4-FFF2-40B4-BE49-F238E27FC236}">
                <a16:creationId xmlns:a16="http://schemas.microsoft.com/office/drawing/2014/main" id="{2D88A454-48F0-47CD-98A1-40EED57D5361}"/>
              </a:ext>
            </a:extLst>
          </p:cNvPr>
          <p:cNvSpPr/>
          <p:nvPr/>
        </p:nvSpPr>
        <p:spPr>
          <a:xfrm>
            <a:off x="3700482" y="5030411"/>
            <a:ext cx="6461078" cy="79125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prstClr val="white"/>
                </a:solidFill>
              </a:rPr>
              <a:t>생성시간과 소멸 예정시간을 초 단위로 보여 줌으로써</a:t>
            </a:r>
            <a:r>
              <a:rPr lang="en-US" altLang="ko-KR" sz="1600" dirty="0">
                <a:solidFill>
                  <a:prstClr val="white"/>
                </a:solidFill>
              </a:rPr>
              <a:t>,</a:t>
            </a:r>
          </a:p>
          <a:p>
            <a:r>
              <a:rPr lang="ko-KR" altLang="en-US" sz="1600" dirty="0">
                <a:solidFill>
                  <a:prstClr val="white"/>
                </a:solidFill>
              </a:rPr>
              <a:t>고객에게 </a:t>
            </a:r>
            <a:r>
              <a:rPr lang="en-US" altLang="ko-KR" sz="1600" dirty="0" err="1">
                <a:solidFill>
                  <a:prstClr val="white"/>
                </a:solidFill>
              </a:rPr>
              <a:t>L.Point</a:t>
            </a:r>
            <a:r>
              <a:rPr lang="ko-KR" altLang="en-US" sz="1600" dirty="0">
                <a:solidFill>
                  <a:prstClr val="white"/>
                </a:solidFill>
              </a:rPr>
              <a:t>존 생성에 대한 기대감</a:t>
            </a:r>
            <a:r>
              <a:rPr lang="en-US" altLang="ko-KR" sz="1600" dirty="0">
                <a:solidFill>
                  <a:prstClr val="white"/>
                </a:solidFill>
              </a:rPr>
              <a:t>, </a:t>
            </a:r>
            <a:r>
              <a:rPr lang="ko-KR" altLang="en-US" sz="1600" dirty="0">
                <a:solidFill>
                  <a:prstClr val="white"/>
                </a:solidFill>
              </a:rPr>
              <a:t>소멸에 대한 긴박감을</a:t>
            </a:r>
            <a:endParaRPr lang="en-US" altLang="ko-KR" sz="1600" dirty="0">
              <a:solidFill>
                <a:prstClr val="white"/>
              </a:solidFill>
            </a:endParaRPr>
          </a:p>
          <a:p>
            <a:r>
              <a:rPr lang="ko-KR" altLang="en-US" sz="1600" dirty="0">
                <a:solidFill>
                  <a:prstClr val="white"/>
                </a:solidFill>
              </a:rPr>
              <a:t>줄 수 있으며 </a:t>
            </a:r>
            <a:r>
              <a:rPr lang="en-US" altLang="ko-KR" sz="1600" dirty="0" err="1">
                <a:solidFill>
                  <a:prstClr val="white"/>
                </a:solidFill>
              </a:rPr>
              <a:t>WaSSup</a:t>
            </a:r>
            <a:r>
              <a:rPr lang="ko-KR" altLang="en-US" sz="1600" dirty="0">
                <a:solidFill>
                  <a:prstClr val="white"/>
                </a:solidFill>
              </a:rPr>
              <a:t>이용의 재미를 줄 수 있는 요소로 작용</a:t>
            </a:r>
            <a:endParaRPr lang="en-US" altLang="ko-KR" sz="1600" dirty="0">
              <a:solidFill>
                <a:prstClr val="white"/>
              </a:solidFill>
            </a:endParaRPr>
          </a:p>
          <a:p>
            <a:endParaRPr lang="en-US" altLang="ko-KR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69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92624" y="1048020"/>
            <a:ext cx="4220394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서비스 제안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WaSSup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서비스 제안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4. </a:t>
            </a:r>
            <a:r>
              <a:rPr lang="ko-KR" altLang="en-US" sz="2800" b="1" i="1" dirty="0">
                <a:solidFill>
                  <a:prstClr val="white"/>
                </a:solidFill>
              </a:rPr>
              <a:t>서비스 제안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1D3324C3-43CA-4F51-9722-43F3B1D6D67F}"/>
              </a:ext>
            </a:extLst>
          </p:cNvPr>
          <p:cNvSpPr/>
          <p:nvPr/>
        </p:nvSpPr>
        <p:spPr>
          <a:xfrm>
            <a:off x="5100500" y="1975539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제안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15">
            <a:extLst>
              <a:ext uri="{FF2B5EF4-FFF2-40B4-BE49-F238E27FC236}">
                <a16:creationId xmlns:a16="http://schemas.microsoft.com/office/drawing/2014/main" id="{FBDC0AEB-ECED-42BA-8836-60D72066C493}"/>
              </a:ext>
            </a:extLst>
          </p:cNvPr>
          <p:cNvSpPr/>
          <p:nvPr/>
        </p:nvSpPr>
        <p:spPr>
          <a:xfrm>
            <a:off x="6649897" y="1975539"/>
            <a:ext cx="1363603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기대 효과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ADCCBE26-B818-45F2-8E2B-212CF2945F9C}"/>
              </a:ext>
            </a:extLst>
          </p:cNvPr>
          <p:cNvSpPr/>
          <p:nvPr/>
        </p:nvSpPr>
        <p:spPr>
          <a:xfrm>
            <a:off x="2001704" y="196732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기업의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9">
            <a:extLst>
              <a:ext uri="{FF2B5EF4-FFF2-40B4-BE49-F238E27FC236}">
                <a16:creationId xmlns:a16="http://schemas.microsoft.com/office/drawing/2014/main" id="{3F880830-E683-4FEC-A8B4-D7331DB14913}"/>
              </a:ext>
            </a:extLst>
          </p:cNvPr>
          <p:cNvSpPr/>
          <p:nvPr/>
        </p:nvSpPr>
        <p:spPr>
          <a:xfrm>
            <a:off x="452306" y="1972134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고객의 니즈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9">
            <a:extLst>
              <a:ext uri="{FF2B5EF4-FFF2-40B4-BE49-F238E27FC236}">
                <a16:creationId xmlns:a16="http://schemas.microsoft.com/office/drawing/2014/main" id="{87083A85-2A6E-46E7-BF57-7A48CD15DFFF}"/>
              </a:ext>
            </a:extLst>
          </p:cNvPr>
          <p:cNvSpPr/>
          <p:nvPr/>
        </p:nvSpPr>
        <p:spPr>
          <a:xfrm>
            <a:off x="3551102" y="1979302"/>
            <a:ext cx="1363603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서비스 개요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D170F7C-EA40-448A-8B31-A1296ABD9A9A}"/>
              </a:ext>
            </a:extLst>
          </p:cNvPr>
          <p:cNvSpPr/>
          <p:nvPr/>
        </p:nvSpPr>
        <p:spPr>
          <a:xfrm>
            <a:off x="1653620" y="3052850"/>
            <a:ext cx="2039584" cy="2092802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Online</a:t>
            </a:r>
            <a:r>
              <a:rPr lang="ko-KR" altLang="en-US" b="1" dirty="0">
                <a:solidFill>
                  <a:prstClr val="white"/>
                </a:solidFill>
              </a:rPr>
              <a:t>기반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L.Point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제휴사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BDF079D-BD4B-4EC0-AE31-DED99762BEAD}"/>
              </a:ext>
            </a:extLst>
          </p:cNvPr>
          <p:cNvSpPr/>
          <p:nvPr/>
        </p:nvSpPr>
        <p:spPr>
          <a:xfrm>
            <a:off x="8401685" y="3052850"/>
            <a:ext cx="2039584" cy="2092802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Offline</a:t>
            </a:r>
            <a:r>
              <a:rPr lang="ko-KR" altLang="en-US" b="1" dirty="0">
                <a:solidFill>
                  <a:prstClr val="white"/>
                </a:solidFill>
              </a:rPr>
              <a:t>기반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L.Point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제휴사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DDCE99-2735-4AAC-9F7A-85E9889261E3}"/>
              </a:ext>
            </a:extLst>
          </p:cNvPr>
          <p:cNvSpPr/>
          <p:nvPr/>
        </p:nvSpPr>
        <p:spPr>
          <a:xfrm>
            <a:off x="5027652" y="3052850"/>
            <a:ext cx="2039584" cy="2092802"/>
          </a:xfrm>
          <a:prstGeom prst="ellipse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On-Off</a:t>
            </a:r>
            <a:r>
              <a:rPr lang="ko-KR" altLang="en-US" b="1" dirty="0">
                <a:solidFill>
                  <a:prstClr val="white"/>
                </a:solidFill>
              </a:rPr>
              <a:t>기반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L.Point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제휴사</a:t>
            </a:r>
          </a:p>
        </p:txBody>
      </p:sp>
      <p:sp>
        <p:nvSpPr>
          <p:cNvPr id="30" name="왼쪽 화살표 34">
            <a:extLst>
              <a:ext uri="{FF2B5EF4-FFF2-40B4-BE49-F238E27FC236}">
                <a16:creationId xmlns:a16="http://schemas.microsoft.com/office/drawing/2014/main" id="{DC560117-6CB8-448A-B40E-DB8552AAD95E}"/>
              </a:ext>
            </a:extLst>
          </p:cNvPr>
          <p:cNvSpPr/>
          <p:nvPr/>
        </p:nvSpPr>
        <p:spPr>
          <a:xfrm>
            <a:off x="7152617" y="4159728"/>
            <a:ext cx="1249068" cy="611084"/>
          </a:xfrm>
          <a:prstGeom prst="lef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오른쪽 화살표 42">
            <a:extLst>
              <a:ext uri="{FF2B5EF4-FFF2-40B4-BE49-F238E27FC236}">
                <a16:creationId xmlns:a16="http://schemas.microsoft.com/office/drawing/2014/main" id="{41D79442-FBC9-41EC-B669-AE37FBA423D2}"/>
              </a:ext>
            </a:extLst>
          </p:cNvPr>
          <p:cNvSpPr/>
          <p:nvPr/>
        </p:nvSpPr>
        <p:spPr>
          <a:xfrm>
            <a:off x="7152617" y="3429000"/>
            <a:ext cx="1249068" cy="592069"/>
          </a:xfrm>
          <a:prstGeom prst="righ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오른쪽 화살표 42">
            <a:extLst>
              <a:ext uri="{FF2B5EF4-FFF2-40B4-BE49-F238E27FC236}">
                <a16:creationId xmlns:a16="http://schemas.microsoft.com/office/drawing/2014/main" id="{4409BBE9-C28A-4661-9078-204E341405C7}"/>
              </a:ext>
            </a:extLst>
          </p:cNvPr>
          <p:cNvSpPr/>
          <p:nvPr/>
        </p:nvSpPr>
        <p:spPr>
          <a:xfrm>
            <a:off x="3748274" y="3454238"/>
            <a:ext cx="1249068" cy="566831"/>
          </a:xfrm>
          <a:prstGeom prst="righ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왼쪽 화살표 34">
            <a:extLst>
              <a:ext uri="{FF2B5EF4-FFF2-40B4-BE49-F238E27FC236}">
                <a16:creationId xmlns:a16="http://schemas.microsoft.com/office/drawing/2014/main" id="{D335B01E-62F0-43D7-9FB9-4D93406E7D4A}"/>
              </a:ext>
            </a:extLst>
          </p:cNvPr>
          <p:cNvSpPr/>
          <p:nvPr/>
        </p:nvSpPr>
        <p:spPr>
          <a:xfrm>
            <a:off x="3748274" y="4128255"/>
            <a:ext cx="1249068" cy="566831"/>
          </a:xfrm>
          <a:prstGeom prst="lef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오른쪽 화살표 42">
            <a:extLst>
              <a:ext uri="{FF2B5EF4-FFF2-40B4-BE49-F238E27FC236}">
                <a16:creationId xmlns:a16="http://schemas.microsoft.com/office/drawing/2014/main" id="{B7BF846A-78AB-4F1D-9758-F6EDC0F47A98}"/>
              </a:ext>
            </a:extLst>
          </p:cNvPr>
          <p:cNvSpPr/>
          <p:nvPr/>
        </p:nvSpPr>
        <p:spPr>
          <a:xfrm>
            <a:off x="3108513" y="2861948"/>
            <a:ext cx="5974973" cy="527534"/>
          </a:xfrm>
          <a:prstGeom prst="righ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5" name="왼쪽 화살표 34">
            <a:extLst>
              <a:ext uri="{FF2B5EF4-FFF2-40B4-BE49-F238E27FC236}">
                <a16:creationId xmlns:a16="http://schemas.microsoft.com/office/drawing/2014/main" id="{74DADCF3-6E3B-4B25-8BA6-802220F3A505}"/>
              </a:ext>
            </a:extLst>
          </p:cNvPr>
          <p:cNvSpPr/>
          <p:nvPr/>
        </p:nvSpPr>
        <p:spPr>
          <a:xfrm>
            <a:off x="3111360" y="4756531"/>
            <a:ext cx="5972126" cy="628744"/>
          </a:xfrm>
          <a:prstGeom prst="leftArrow">
            <a:avLst/>
          </a:prstGeom>
          <a:gradFill flip="none" rotWithShape="1">
            <a:gsLst>
              <a:gs pos="100000">
                <a:srgbClr val="CB8992"/>
              </a:gs>
              <a:gs pos="0">
                <a:srgbClr val="48BAB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</a:t>
            </a:r>
            <a:r>
              <a:rPr lang="en-US" altLang="ko-KR" sz="1200" b="1" dirty="0">
                <a:solidFill>
                  <a:prstClr val="white"/>
                </a:solidFill>
              </a:rPr>
              <a:t>Pool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A484DE2-B0B8-459A-AC6C-8AAE52269DBC}"/>
              </a:ext>
            </a:extLst>
          </p:cNvPr>
          <p:cNvCxnSpPr>
            <a:cxnSpLocks/>
          </p:cNvCxnSpPr>
          <p:nvPr/>
        </p:nvCxnSpPr>
        <p:spPr>
          <a:xfrm>
            <a:off x="1653621" y="2745915"/>
            <a:ext cx="2523697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54">
            <a:extLst>
              <a:ext uri="{FF2B5EF4-FFF2-40B4-BE49-F238E27FC236}">
                <a16:creationId xmlns:a16="http://schemas.microsoft.com/office/drawing/2014/main" id="{4D66FA98-F5D7-4BCE-8754-EF93A2DA59A0}"/>
              </a:ext>
            </a:extLst>
          </p:cNvPr>
          <p:cNvSpPr/>
          <p:nvPr/>
        </p:nvSpPr>
        <p:spPr>
          <a:xfrm>
            <a:off x="1653620" y="2473127"/>
            <a:ext cx="2523097" cy="151186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prstClr val="white"/>
                </a:solidFill>
              </a:rPr>
              <a:t>WaSSup</a:t>
            </a:r>
            <a:r>
              <a:rPr lang="ko-KR" altLang="en-US" sz="1600" dirty="0">
                <a:solidFill>
                  <a:prstClr val="white"/>
                </a:solidFill>
              </a:rPr>
              <a:t>의 기대효과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79F1B1-222D-4BA9-90BF-A9C7AFF186F3}"/>
              </a:ext>
            </a:extLst>
          </p:cNvPr>
          <p:cNvSpPr/>
          <p:nvPr/>
        </p:nvSpPr>
        <p:spPr>
          <a:xfrm>
            <a:off x="2260283" y="5468604"/>
            <a:ext cx="7464288" cy="825019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/>
          </a:p>
        </p:txBody>
      </p:sp>
      <p:sp>
        <p:nvSpPr>
          <p:cNvPr id="39" name="모서리가 둥근 직사각형 54">
            <a:extLst>
              <a:ext uri="{FF2B5EF4-FFF2-40B4-BE49-F238E27FC236}">
                <a16:creationId xmlns:a16="http://schemas.microsoft.com/office/drawing/2014/main" id="{487ED9F7-8ADA-4161-9579-FAF3FF1B4505}"/>
              </a:ext>
            </a:extLst>
          </p:cNvPr>
          <p:cNvSpPr/>
          <p:nvPr/>
        </p:nvSpPr>
        <p:spPr>
          <a:xfrm>
            <a:off x="2297640" y="5485487"/>
            <a:ext cx="7634077" cy="79125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prstClr val="white"/>
                </a:solidFill>
              </a:rPr>
              <a:t>제휴사별 비즈니스 모델에 따라 나누어지던 </a:t>
            </a:r>
            <a:r>
              <a:rPr lang="en-US" altLang="ko-KR" sz="2000" dirty="0">
                <a:solidFill>
                  <a:prstClr val="white"/>
                </a:solidFill>
              </a:rPr>
              <a:t>Customer Pool</a:t>
            </a:r>
            <a:r>
              <a:rPr lang="ko-KR" altLang="en-US" sz="2000" dirty="0">
                <a:solidFill>
                  <a:prstClr val="white"/>
                </a:solidFill>
              </a:rPr>
              <a:t>이</a:t>
            </a:r>
            <a:endParaRPr lang="en-US" altLang="ko-KR" sz="2000" dirty="0">
              <a:solidFill>
                <a:prstClr val="white"/>
              </a:solidFill>
            </a:endParaRPr>
          </a:p>
          <a:p>
            <a:r>
              <a:rPr lang="en-US" altLang="ko-KR" sz="2000" dirty="0" err="1">
                <a:solidFill>
                  <a:prstClr val="white"/>
                </a:solidFill>
              </a:rPr>
              <a:t>WaSSup</a:t>
            </a:r>
            <a:r>
              <a:rPr lang="ko-KR" altLang="en-US" sz="2000" dirty="0">
                <a:solidFill>
                  <a:prstClr val="white"/>
                </a:solidFill>
              </a:rPr>
              <a:t>에 의해 서로 공유되며 </a:t>
            </a:r>
            <a:r>
              <a:rPr lang="en-US" altLang="ko-KR" sz="2000" dirty="0" err="1">
                <a:solidFill>
                  <a:prstClr val="white"/>
                </a:solidFill>
              </a:rPr>
              <a:t>L.Point</a:t>
            </a:r>
            <a:r>
              <a:rPr lang="ko-KR" altLang="en-US" sz="2000" dirty="0">
                <a:solidFill>
                  <a:prstClr val="white"/>
                </a:solidFill>
              </a:rPr>
              <a:t>와 </a:t>
            </a:r>
            <a:r>
              <a:rPr lang="en-US" altLang="ko-KR" sz="2000" dirty="0" err="1">
                <a:solidFill>
                  <a:prstClr val="white"/>
                </a:solidFill>
              </a:rPr>
              <a:t>L.pay</a:t>
            </a:r>
            <a:r>
              <a:rPr lang="ko-KR" altLang="en-US" sz="2000" dirty="0">
                <a:solidFill>
                  <a:prstClr val="white"/>
                </a:solidFill>
              </a:rPr>
              <a:t>의 활용도가 상승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3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 요약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43114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35" name="차트 34"/>
          <p:cNvGraphicFramePr/>
          <p:nvPr>
            <p:extLst>
              <p:ext uri="{D42A27DB-BD31-4B8C-83A1-F6EECF244321}">
                <p14:modId xmlns:p14="http://schemas.microsoft.com/office/powerpoint/2010/main" val="166856373"/>
              </p:ext>
            </p:extLst>
          </p:nvPr>
        </p:nvGraphicFramePr>
        <p:xfrm>
          <a:off x="99913" y="2595864"/>
          <a:ext cx="3431989" cy="284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8" name="모서리가 둥근 직사각형 87"/>
          <p:cNvSpPr/>
          <p:nvPr/>
        </p:nvSpPr>
        <p:spPr>
          <a:xfrm>
            <a:off x="917554" y="5615320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여성 </a:t>
            </a:r>
            <a:r>
              <a:rPr lang="en-US" altLang="ko-KR" sz="1400" dirty="0">
                <a:solidFill>
                  <a:prstClr val="white"/>
                </a:solidFill>
              </a:rPr>
              <a:t>: 570,616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남성 </a:t>
            </a:r>
            <a:r>
              <a:rPr lang="en-US" altLang="ko-KR" sz="1400" dirty="0">
                <a:solidFill>
                  <a:prstClr val="white"/>
                </a:solidFill>
              </a:rPr>
              <a:t>: 101,063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</a:p>
        </p:txBody>
      </p:sp>
      <p:cxnSp>
        <p:nvCxnSpPr>
          <p:cNvPr id="89" name="직선 연결선 88"/>
          <p:cNvCxnSpPr/>
          <p:nvPr/>
        </p:nvCxnSpPr>
        <p:spPr>
          <a:xfrm>
            <a:off x="800824" y="6046457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차트 92"/>
          <p:cNvGraphicFramePr/>
          <p:nvPr>
            <p:extLst>
              <p:ext uri="{D42A27DB-BD31-4B8C-83A1-F6EECF244321}">
                <p14:modId xmlns:p14="http://schemas.microsoft.com/office/powerpoint/2010/main" val="572374997"/>
              </p:ext>
            </p:extLst>
          </p:nvPr>
        </p:nvGraphicFramePr>
        <p:xfrm>
          <a:off x="5056216" y="2595864"/>
          <a:ext cx="3431989" cy="284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모서리가 둥근 직사각형 93"/>
          <p:cNvSpPr/>
          <p:nvPr/>
        </p:nvSpPr>
        <p:spPr>
          <a:xfrm>
            <a:off x="6023447" y="5571778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1</a:t>
            </a:r>
            <a:r>
              <a:rPr lang="ko-KR" altLang="en-US" sz="1400" dirty="0">
                <a:solidFill>
                  <a:prstClr val="white"/>
                </a:solidFill>
              </a:rPr>
              <a:t>회 구매 </a:t>
            </a:r>
            <a:r>
              <a:rPr lang="en-US" altLang="ko-KR" sz="1400" dirty="0">
                <a:solidFill>
                  <a:prstClr val="white"/>
                </a:solidFill>
              </a:rPr>
              <a:t>: 414,498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2</a:t>
            </a:r>
            <a:r>
              <a:rPr lang="ko-KR" altLang="en-US" sz="1400" dirty="0">
                <a:solidFill>
                  <a:prstClr val="white"/>
                </a:solidFill>
              </a:rPr>
              <a:t>회 구매 </a:t>
            </a:r>
            <a:r>
              <a:rPr lang="en-US" altLang="ko-KR" sz="1400" dirty="0">
                <a:solidFill>
                  <a:prstClr val="white"/>
                </a:solidFill>
              </a:rPr>
              <a:t>: 259,234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회 구매 </a:t>
            </a:r>
            <a:r>
              <a:rPr lang="en-US" altLang="ko-KR" sz="1400" dirty="0">
                <a:solidFill>
                  <a:prstClr val="white"/>
                </a:solidFill>
              </a:rPr>
              <a:t>: 249,005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5906717" y="6046457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차트 95"/>
          <p:cNvGraphicFramePr/>
          <p:nvPr>
            <p:extLst>
              <p:ext uri="{D42A27DB-BD31-4B8C-83A1-F6EECF244321}">
                <p14:modId xmlns:p14="http://schemas.microsoft.com/office/powerpoint/2010/main" val="2707602542"/>
              </p:ext>
            </p:extLst>
          </p:nvPr>
        </p:nvGraphicFramePr>
        <p:xfrm>
          <a:off x="7646416" y="2595864"/>
          <a:ext cx="3431989" cy="284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모서리가 둥근 직사각형 96"/>
          <p:cNvSpPr/>
          <p:nvPr/>
        </p:nvSpPr>
        <p:spPr>
          <a:xfrm>
            <a:off x="8613647" y="5571778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모바일 </a:t>
            </a:r>
            <a:r>
              <a:rPr lang="en-US" altLang="ko-KR" sz="1400" dirty="0">
                <a:solidFill>
                  <a:prstClr val="white"/>
                </a:solidFill>
              </a:rPr>
              <a:t>: 2,289,681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 err="1">
                <a:solidFill>
                  <a:prstClr val="white"/>
                </a:solidFill>
              </a:rPr>
              <a:t>테블릿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: 12,057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 err="1">
                <a:solidFill>
                  <a:prstClr val="white"/>
                </a:solidFill>
              </a:rPr>
              <a:t>데스크탑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: 411,169</a:t>
            </a:r>
            <a:r>
              <a:rPr lang="ko-KR" altLang="en-US" sz="1400" dirty="0">
                <a:solidFill>
                  <a:prstClr val="white"/>
                </a:solidFill>
              </a:rPr>
              <a:t>명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8496917" y="6046457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2690986483"/>
              </p:ext>
            </p:extLst>
          </p:nvPr>
        </p:nvGraphicFramePr>
        <p:xfrm>
          <a:off x="2929431" y="3173488"/>
          <a:ext cx="2611643" cy="226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4114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 요약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※ </a:t>
            </a:r>
            <a:r>
              <a:rPr lang="ko-KR" altLang="en-US" sz="1000" dirty="0" err="1">
                <a:solidFill>
                  <a:schemeClr val="bg1"/>
                </a:solidFill>
              </a:rPr>
              <a:t>이상치는</a:t>
            </a:r>
            <a:r>
              <a:rPr lang="ko-KR" altLang="en-US" sz="1000" dirty="0">
                <a:solidFill>
                  <a:schemeClr val="bg1"/>
                </a:solidFill>
              </a:rPr>
              <a:t> 도출된 극단이상치에서 </a:t>
            </a:r>
            <a:r>
              <a:rPr lang="en-US" altLang="ko-KR" sz="1000" dirty="0">
                <a:solidFill>
                  <a:schemeClr val="bg1"/>
                </a:solidFill>
              </a:rPr>
              <a:t>Heuristics</a:t>
            </a:r>
            <a:r>
              <a:rPr lang="ko-KR" altLang="en-US" sz="1000" dirty="0">
                <a:solidFill>
                  <a:schemeClr val="bg1"/>
                </a:solidFill>
              </a:rPr>
              <a:t>하게 설정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43114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56629" y="2595864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구매 횟수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156629" y="2968636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68802"/>
              </p:ext>
            </p:extLst>
          </p:nvPr>
        </p:nvGraphicFramePr>
        <p:xfrm>
          <a:off x="3156630" y="3049228"/>
          <a:ext cx="2013573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5.4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3154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156629" y="4196235"/>
            <a:ext cx="2013573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6629" y="4196235"/>
            <a:ext cx="2013572" cy="126266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6721370" y="2597088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구매 품목 다양성 지수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5531438" y="2985401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2995"/>
              </p:ext>
            </p:extLst>
          </p:nvPr>
        </p:nvGraphicFramePr>
        <p:xfrm>
          <a:off x="5531439" y="3065993"/>
          <a:ext cx="2013573" cy="435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대분류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다양성 지수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2.18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중분류 다양성 지수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2.79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69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5531438" y="4529322"/>
            <a:ext cx="2013573" cy="1723432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919548"/>
              </p:ext>
            </p:extLst>
          </p:nvPr>
        </p:nvGraphicFramePr>
        <p:xfrm>
          <a:off x="7575115" y="3579611"/>
          <a:ext cx="201357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소분류 다양성 지수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최소값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= 1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</a:rPr>
                        <a:t>중위수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= 2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= 3.28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최댓값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= 125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직선 연결선 51"/>
          <p:cNvCxnSpPr/>
          <p:nvPr/>
        </p:nvCxnSpPr>
        <p:spPr>
          <a:xfrm>
            <a:off x="7574039" y="3579611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74039" y="5044833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81819" y="2595864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평균 재 구매일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781819" y="2968636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96064"/>
              </p:ext>
            </p:extLst>
          </p:nvPr>
        </p:nvGraphicFramePr>
        <p:xfrm>
          <a:off x="781820" y="3049228"/>
          <a:ext cx="2013573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18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27.69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182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781819" y="4196235"/>
            <a:ext cx="2013573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819" y="4196236"/>
            <a:ext cx="2013573" cy="1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40461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기초 통계 분석 요약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※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이상치는</a:t>
            </a:r>
            <a:r>
              <a:rPr lang="ko-KR" altLang="en-US" sz="1000" dirty="0" smtClean="0">
                <a:solidFill>
                  <a:schemeClr val="bg1"/>
                </a:solidFill>
              </a:rPr>
              <a:t> 도출된 극단이상치에서 </a:t>
            </a:r>
            <a:r>
              <a:rPr lang="en-US" altLang="ko-KR" sz="1000" dirty="0" smtClean="0">
                <a:solidFill>
                  <a:schemeClr val="bg1"/>
                </a:solidFill>
              </a:rPr>
              <a:t>Heuristics</a:t>
            </a:r>
            <a:r>
              <a:rPr lang="ko-KR" altLang="en-US" sz="1000" dirty="0" smtClean="0">
                <a:solidFill>
                  <a:schemeClr val="bg1"/>
                </a:solidFill>
              </a:rPr>
              <a:t>하게 설정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43114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0354" y="2612629"/>
            <a:ext cx="1817043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최근성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470354" y="2985401"/>
            <a:ext cx="181704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31736"/>
              </p:ext>
            </p:extLst>
          </p:nvPr>
        </p:nvGraphicFramePr>
        <p:xfrm>
          <a:off x="470356" y="3065993"/>
          <a:ext cx="1817044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74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79.25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183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불필요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470355" y="4213000"/>
            <a:ext cx="181704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354" y="4213001"/>
            <a:ext cx="1817043" cy="1150619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2461076" y="2612628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prstClr val="white"/>
                </a:solidFill>
              </a:rPr>
              <a:t>방문빈도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461076" y="2985400"/>
            <a:ext cx="201357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74875"/>
              </p:ext>
            </p:extLst>
          </p:nvPr>
        </p:nvGraphicFramePr>
        <p:xfrm>
          <a:off x="2461077" y="3065992"/>
          <a:ext cx="2013573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2.7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2461076" y="4212999"/>
            <a:ext cx="2013573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5017" y="4212999"/>
            <a:ext cx="2029632" cy="1167385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6677955" y="2612628"/>
            <a:ext cx="1817043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평균구매금액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6677955" y="2985400"/>
            <a:ext cx="181704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06594"/>
              </p:ext>
            </p:extLst>
          </p:nvPr>
        </p:nvGraphicFramePr>
        <p:xfrm>
          <a:off x="6677957" y="3065992"/>
          <a:ext cx="1817044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37,900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63,856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19,101,250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 구매일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160,000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6677956" y="4212999"/>
            <a:ext cx="181704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9045" y="4189991"/>
            <a:ext cx="1880437" cy="1173627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8707578" y="2612628"/>
            <a:ext cx="2013574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총 구매금액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8707578" y="2985400"/>
            <a:ext cx="2013575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03245"/>
              </p:ext>
            </p:extLst>
          </p:nvPr>
        </p:nvGraphicFramePr>
        <p:xfrm>
          <a:off x="8707579" y="3065992"/>
          <a:ext cx="2013575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127,330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294,552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634,150,900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770,000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직사각형 88"/>
          <p:cNvSpPr/>
          <p:nvPr/>
        </p:nvSpPr>
        <p:spPr>
          <a:xfrm>
            <a:off x="8707578" y="4212999"/>
            <a:ext cx="2013575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3154" y="4199658"/>
            <a:ext cx="2046192" cy="1167739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48327" y="2612628"/>
            <a:ext cx="1817043" cy="30742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최대구매금액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4648327" y="2985400"/>
            <a:ext cx="1817044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13952"/>
              </p:ext>
            </p:extLst>
          </p:nvPr>
        </p:nvGraphicFramePr>
        <p:xfrm>
          <a:off x="4648329" y="3065992"/>
          <a:ext cx="1817044" cy="34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최소값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중위수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58,000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111,642,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최댓값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39,000,000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0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제거 필요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300,000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4648328" y="4212999"/>
            <a:ext cx="1817044" cy="1150620"/>
          </a:xfrm>
          <a:prstGeom prst="rect">
            <a:avLst/>
          </a:prstGeom>
          <a:noFill/>
          <a:ln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326" y="4212999"/>
            <a:ext cx="1817043" cy="1245896"/>
          </a:xfrm>
          <a:prstGeom prst="rect">
            <a:avLst/>
          </a:prstGeom>
        </p:spPr>
      </p:pic>
      <p:pic>
        <p:nvPicPr>
          <p:cNvPr id="63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603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/>
          <a:srcRect l="51111" t="48014" r="21425" b="2085"/>
          <a:stretch/>
        </p:blipFill>
        <p:spPr>
          <a:xfrm>
            <a:off x="495037" y="2456182"/>
            <a:ext cx="4048077" cy="3895982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 flipV="1">
            <a:off x="4754212" y="2775327"/>
            <a:ext cx="2706131" cy="11891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4658973" y="2456182"/>
            <a:ext cx="3120683" cy="319145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고객 세분화를 위한 변수 선정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31201" y="3476604"/>
            <a:ext cx="5220607" cy="1855137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상관분석을 통해 공선성을 배제하며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매출액과의 연관성을 확보할 수 있는 변수를 선정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 err="1">
                <a:solidFill>
                  <a:prstClr val="white"/>
                </a:solidFill>
              </a:rPr>
              <a:t>L.Point</a:t>
            </a:r>
            <a:r>
              <a:rPr lang="ko-KR" altLang="en-US" sz="1400" dirty="0">
                <a:solidFill>
                  <a:prstClr val="white"/>
                </a:solidFill>
              </a:rPr>
              <a:t>가 멤버십이며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고객의 로열티를 확보</a:t>
            </a:r>
            <a:r>
              <a:rPr lang="en-US" altLang="ko-KR" sz="1400" dirty="0">
                <a:solidFill>
                  <a:prstClr val="white"/>
                </a:solidFill>
              </a:rPr>
              <a:t>,</a:t>
            </a:r>
            <a:r>
              <a:rPr lang="ko-KR" altLang="en-US" sz="1400" dirty="0">
                <a:solidFill>
                  <a:prstClr val="white"/>
                </a:solidFill>
              </a:rPr>
              <a:t>유지 하기 위한 서비스임을 고려하기 위해 다음 두가지 고려사항 도출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prstClr val="white"/>
                </a:solidFill>
              </a:rPr>
              <a:t>얼마나 최근까지 이용 했는가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prstClr val="white"/>
                </a:solidFill>
              </a:rPr>
              <a:t>얼마나 자주 이용했는가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두가지를 기준으로 고객 세분화를 하기 위하여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최근성과 방문 빈도 두가지 변수로 선정하여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고객 세분화 실행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4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im\Desktop\KakaoTalk_20160205_162007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405" y="5769033"/>
            <a:ext cx="847898" cy="847898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4543114" y="1984025"/>
            <a:ext cx="1217885" cy="321972"/>
          </a:xfrm>
          <a:prstGeom prst="roundRect">
            <a:avLst/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 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624" y="1048020"/>
            <a:ext cx="36385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고객 데이터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고객 세분화를 통한 고객 분류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및 특성 분석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992" y="392648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탐색</a:t>
            </a:r>
            <a:endParaRPr lang="en-US" altLang="ko-KR" sz="2800" b="1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6718" y="261843"/>
            <a:ext cx="0" cy="261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47474" y="910120"/>
            <a:ext cx="299432" cy="498265"/>
            <a:chOff x="7020357" y="1678024"/>
            <a:chExt cx="299432" cy="498265"/>
          </a:xfrm>
        </p:grpSpPr>
        <p:sp>
          <p:nvSpPr>
            <p:cNvPr id="2" name="도넛 1"/>
            <p:cNvSpPr/>
            <p:nvPr/>
          </p:nvSpPr>
          <p:spPr>
            <a:xfrm>
              <a:off x="7023100" y="1879600"/>
              <a:ext cx="296689" cy="296689"/>
            </a:xfrm>
            <a:prstGeom prst="donut">
              <a:avLst>
                <a:gd name="adj" fmla="val 73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19800000">
              <a:off x="7020357" y="167802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00000">
              <a:off x="7222949" y="1686454"/>
              <a:ext cx="72319" cy="400050"/>
            </a:xfrm>
            <a:prstGeom prst="roundRect">
              <a:avLst>
                <a:gd name="adj" fmla="val 50000"/>
              </a:avLst>
            </a:prstGeom>
            <a:solidFill>
              <a:srgbClr val="1D2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800000">
              <a:off x="7214943" y="1773369"/>
              <a:ext cx="36000" cy="32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800000">
              <a:off x="7100255" y="1874134"/>
              <a:ext cx="36000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52305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15908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변수 생성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79511" y="1972133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기초 통계분석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06717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상품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70320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검색 데이터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33923" y="1972134"/>
            <a:ext cx="1217885" cy="321972"/>
          </a:xfrm>
          <a:prstGeom prst="round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Insight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50217" y="2839382"/>
            <a:ext cx="2808012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52305" y="2440010"/>
            <a:ext cx="3176266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군집 분석을 통한 등급 생성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23489" y="2857854"/>
            <a:ext cx="5220607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총 </a:t>
            </a:r>
            <a:r>
              <a:rPr lang="en-US" altLang="ko-KR" sz="1400" dirty="0">
                <a:solidFill>
                  <a:prstClr val="white"/>
                </a:solidFill>
              </a:rPr>
              <a:t>9</a:t>
            </a:r>
            <a:r>
              <a:rPr lang="ko-KR" altLang="en-US" sz="1400" dirty="0">
                <a:solidFill>
                  <a:prstClr val="white"/>
                </a:solidFill>
              </a:rPr>
              <a:t>개의 집단으로 분류하기 위해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최근성과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방문 빈도를 각각 </a:t>
            </a:r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점 척도로 분류</a:t>
            </a:r>
            <a:endParaRPr lang="en-US" altLang="ko-KR" sz="1400" dirty="0">
              <a:solidFill>
                <a:prstClr val="white"/>
              </a:solidFill>
            </a:endParaRPr>
          </a:p>
          <a:p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각각 </a:t>
            </a:r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개의 군집으로 나누기 위해 </a:t>
            </a:r>
            <a:r>
              <a:rPr lang="en-US" altLang="ko-KR" sz="1400" dirty="0">
                <a:solidFill>
                  <a:prstClr val="white"/>
                </a:solidFill>
              </a:rPr>
              <a:t>K-means </a:t>
            </a:r>
            <a:r>
              <a:rPr lang="ko-KR" altLang="en-US" sz="1400" dirty="0">
                <a:solidFill>
                  <a:prstClr val="white"/>
                </a:solidFill>
              </a:rPr>
              <a:t>군집분석을 사용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548720" y="4395784"/>
            <a:ext cx="3804883" cy="0"/>
          </a:xfrm>
          <a:prstGeom prst="line">
            <a:avLst/>
          </a:prstGeom>
          <a:ln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450807" y="3996412"/>
            <a:ext cx="2437535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결과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423886" y="4565253"/>
            <a:ext cx="0" cy="10748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450124" y="4546783"/>
            <a:ext cx="1973762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최근성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1</a:t>
            </a:r>
            <a:r>
              <a:rPr lang="ko-KR" altLang="en-US" sz="1400" dirty="0">
                <a:solidFill>
                  <a:prstClr val="white"/>
                </a:solidFill>
              </a:rPr>
              <a:t>점 </a:t>
            </a:r>
            <a:r>
              <a:rPr lang="en-US" altLang="ko-KR" sz="1400" dirty="0">
                <a:solidFill>
                  <a:prstClr val="white"/>
                </a:solidFill>
              </a:rPr>
              <a:t>: 120</a:t>
            </a:r>
            <a:r>
              <a:rPr lang="ko-KR" altLang="en-US" sz="1400" dirty="0">
                <a:solidFill>
                  <a:prstClr val="white"/>
                </a:solidFill>
              </a:rPr>
              <a:t>이상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2</a:t>
            </a:r>
            <a:r>
              <a:rPr lang="ko-KR" altLang="en-US" sz="1400" dirty="0">
                <a:solidFill>
                  <a:prstClr val="white"/>
                </a:solidFill>
              </a:rPr>
              <a:t>점</a:t>
            </a:r>
            <a:r>
              <a:rPr lang="en-US" altLang="ko-KR" sz="1400" dirty="0">
                <a:solidFill>
                  <a:prstClr val="white"/>
                </a:solidFill>
              </a:rPr>
              <a:t> : 59</a:t>
            </a:r>
            <a:r>
              <a:rPr lang="ko-KR" altLang="en-US" sz="1400" dirty="0">
                <a:solidFill>
                  <a:prstClr val="white"/>
                </a:solidFill>
              </a:rPr>
              <a:t>이상 </a:t>
            </a:r>
            <a:r>
              <a:rPr lang="en-US" altLang="ko-KR" sz="1400" dirty="0">
                <a:solidFill>
                  <a:prstClr val="white"/>
                </a:solidFill>
              </a:rPr>
              <a:t>119</a:t>
            </a:r>
            <a:r>
              <a:rPr lang="ko-KR" altLang="en-US" sz="1400" dirty="0">
                <a:solidFill>
                  <a:prstClr val="white"/>
                </a:solidFill>
              </a:rPr>
              <a:t>이하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점 </a:t>
            </a:r>
            <a:r>
              <a:rPr lang="en-US" altLang="ko-KR" sz="1400" dirty="0">
                <a:solidFill>
                  <a:prstClr val="white"/>
                </a:solidFill>
              </a:rPr>
              <a:t>: 1</a:t>
            </a:r>
            <a:r>
              <a:rPr lang="ko-KR" altLang="en-US" sz="1400" dirty="0">
                <a:solidFill>
                  <a:prstClr val="white"/>
                </a:solidFill>
              </a:rPr>
              <a:t>이상 </a:t>
            </a:r>
            <a:r>
              <a:rPr lang="en-US" altLang="ko-KR" sz="1400" dirty="0">
                <a:solidFill>
                  <a:prstClr val="white"/>
                </a:solidFill>
              </a:rPr>
              <a:t>58 </a:t>
            </a:r>
            <a:r>
              <a:rPr lang="ko-KR" altLang="en-US" sz="1400" dirty="0">
                <a:solidFill>
                  <a:prstClr val="white"/>
                </a:solidFill>
              </a:rPr>
              <a:t>이하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699981" y="4546783"/>
            <a:ext cx="1843133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방문 빈도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1</a:t>
            </a:r>
            <a:r>
              <a:rPr lang="ko-KR" altLang="en-US" sz="1400" dirty="0">
                <a:solidFill>
                  <a:prstClr val="white"/>
                </a:solidFill>
              </a:rPr>
              <a:t>점 </a:t>
            </a:r>
            <a:r>
              <a:rPr lang="en-US" altLang="ko-KR" sz="1400" dirty="0">
                <a:solidFill>
                  <a:prstClr val="white"/>
                </a:solidFill>
              </a:rPr>
              <a:t>: 2</a:t>
            </a:r>
            <a:r>
              <a:rPr lang="ko-KR" altLang="en-US" sz="1400" dirty="0">
                <a:solidFill>
                  <a:prstClr val="white"/>
                </a:solidFill>
              </a:rPr>
              <a:t>이하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2</a:t>
            </a:r>
            <a:r>
              <a:rPr lang="ko-KR" altLang="en-US" sz="1400" dirty="0">
                <a:solidFill>
                  <a:prstClr val="white"/>
                </a:solidFill>
              </a:rPr>
              <a:t>점</a:t>
            </a:r>
            <a:r>
              <a:rPr lang="en-US" altLang="ko-KR" sz="1400" dirty="0">
                <a:solidFill>
                  <a:prstClr val="white"/>
                </a:solidFill>
              </a:rPr>
              <a:t> : 3</a:t>
            </a:r>
            <a:r>
              <a:rPr lang="ko-KR" altLang="en-US" sz="1400" dirty="0">
                <a:solidFill>
                  <a:prstClr val="white"/>
                </a:solidFill>
              </a:rPr>
              <a:t>이상 </a:t>
            </a:r>
            <a:r>
              <a:rPr lang="en-US" altLang="ko-KR" sz="1400" dirty="0">
                <a:solidFill>
                  <a:prstClr val="white"/>
                </a:solidFill>
              </a:rPr>
              <a:t>5</a:t>
            </a:r>
            <a:r>
              <a:rPr lang="ko-KR" altLang="en-US" sz="1400" dirty="0">
                <a:solidFill>
                  <a:prstClr val="white"/>
                </a:solidFill>
              </a:rPr>
              <a:t>이하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점 </a:t>
            </a:r>
            <a:r>
              <a:rPr lang="en-US" altLang="ko-KR" sz="1400" dirty="0">
                <a:solidFill>
                  <a:prstClr val="white"/>
                </a:solidFill>
              </a:rPr>
              <a:t>: 6</a:t>
            </a:r>
            <a:r>
              <a:rPr lang="ko-KR" altLang="en-US" sz="1400" dirty="0">
                <a:solidFill>
                  <a:prstClr val="white"/>
                </a:solidFill>
              </a:rPr>
              <a:t>이상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225813"/>
              </p:ext>
            </p:extLst>
          </p:nvPr>
        </p:nvGraphicFramePr>
        <p:xfrm>
          <a:off x="5408267" y="2903093"/>
          <a:ext cx="5593564" cy="36575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8391">
                  <a:extLst>
                    <a:ext uri="{9D8B030D-6E8A-4147-A177-3AD203B41FA5}">
                      <a16:colId xmlns:a16="http://schemas.microsoft.com/office/drawing/2014/main" val="821051828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1664308466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2561280810"/>
                    </a:ext>
                  </a:extLst>
                </a:gridCol>
                <a:gridCol w="1398391">
                  <a:extLst>
                    <a:ext uri="{9D8B030D-6E8A-4147-A177-3AD203B41FA5}">
                      <a16:colId xmlns:a16="http://schemas.microsoft.com/office/drawing/2014/main" val="1743629596"/>
                    </a:ext>
                  </a:extLst>
                </a:gridCol>
              </a:tblGrid>
              <a:tr h="914341">
                <a:tc>
                  <a:txBody>
                    <a:bodyPr/>
                    <a:lstStyle/>
                    <a:p>
                      <a:pPr algn="ctr"/>
                      <a:endParaRPr lang="en-US" altLang="ko-KR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/>
                      <a:r>
                        <a:rPr lang="ko-KR" altLang="en-US" sz="1200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최근성</a:t>
                      </a:r>
                      <a:r>
                        <a:rPr lang="en-US" altLang="ko-KR" sz="1200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</a:t>
                      </a:r>
                      <a:r>
                        <a:rPr lang="ko-KR" altLang="en-US" sz="1200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방문 빈도</a:t>
                      </a:r>
                      <a:endParaRPr lang="en-US" altLang="ko-KR" sz="1200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/>
                      <a:r>
                        <a:rPr lang="en-US" altLang="ko-KR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1</a:t>
                      </a:r>
                      <a:endParaRPr lang="ko-KR" altLang="en-US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/>
                      <a:r>
                        <a:rPr lang="en-US" altLang="ko-KR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2</a:t>
                      </a:r>
                      <a:endParaRPr lang="ko-KR" altLang="en-US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/>
                      <a:r>
                        <a:rPr lang="en-US" altLang="ko-KR" b="1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3</a:t>
                      </a:r>
                      <a:endParaRPr lang="ko-KR" altLang="en-US" b="1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178691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3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235,184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normalizeH="0" baseline="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normalizeH="0" baseline="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normalizeH="0" baseline="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25.5%</a:t>
                      </a:r>
                      <a:endParaRPr lang="ko-KR" altLang="en-US" sz="1800" normalizeH="1" baseline="0" dirty="0">
                        <a:solidFill>
                          <a:schemeClr val="bg1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86,962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9.4%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58,238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964804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2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225,384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24.4%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61,799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6.7%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20,049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11510"/>
                  </a:ext>
                </a:extLst>
              </a:tr>
              <a:tr h="914341">
                <a:tc>
                  <a:txBody>
                    <a:bodyPr/>
                    <a:lstStyle/>
                    <a:p>
                      <a:pPr algn="ctr" latinLnBrk="1"/>
                      <a:endParaRPr lang="en-US" altLang="ko-KR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normalizeH="1" baseline="0" dirty="0">
                          <a:solidFill>
                            <a:schemeClr val="bg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1</a:t>
                      </a:r>
                      <a:endParaRPr lang="ko-KR" altLang="en-US" normalizeH="1" baseline="0" dirty="0">
                        <a:solidFill>
                          <a:schemeClr val="bg1"/>
                        </a:solidFill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213,164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23.1%</a:t>
                      </a:r>
                      <a:endParaRPr lang="ko-KR" altLang="en-US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19,367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2.1%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2,590</a:t>
                      </a:r>
                      <a:r>
                        <a:rPr lang="ko-KR" altLang="en-US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명</a:t>
                      </a:r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solidFill>
                          <a:prstClr val="white"/>
                        </a:solidFill>
                        <a:latin typeface="Abadi" panose="020B0604020202020204" pitchFamily="34" charset="0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prstClr val="white"/>
                          </a:solidFill>
                          <a:latin typeface="Abadi" panose="020B0604020202020204" pitchFamily="34" charset="0"/>
                          <a:ea typeface="Adobe 고딕 Std B" panose="020B0800000000000000" pitchFamily="34" charset="-127"/>
                        </a:rPr>
                        <a:t>0.3%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795853"/>
                  </a:ext>
                </a:extLst>
              </a:tr>
            </a:tbl>
          </a:graphicData>
        </a:graphic>
      </p:graphicFrame>
      <p:cxnSp>
        <p:nvCxnSpPr>
          <p:cNvPr id="44" name="직선 연결선 43"/>
          <p:cNvCxnSpPr/>
          <p:nvPr/>
        </p:nvCxnSpPr>
        <p:spPr>
          <a:xfrm>
            <a:off x="5393753" y="2903093"/>
            <a:ext cx="562259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408267" y="3810235"/>
            <a:ext cx="562259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08267" y="4735705"/>
            <a:ext cx="562259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393753" y="5642848"/>
            <a:ext cx="562259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393753" y="6564507"/>
            <a:ext cx="562259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5299166" y="2403961"/>
            <a:ext cx="3176266" cy="417843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</a:rPr>
              <a:t>고객 세분화 결과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9094" y="5520060"/>
            <a:ext cx="1973762" cy="988432"/>
          </a:xfrm>
          <a:prstGeom prst="roundRect">
            <a:avLst>
              <a:gd name="adj" fmla="val 13709"/>
            </a:avLst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prstClr val="white"/>
                </a:solidFill>
              </a:rPr>
              <a:t>※ </a:t>
            </a:r>
            <a:r>
              <a:rPr lang="ko-KR" altLang="en-US" sz="1400" dirty="0">
                <a:solidFill>
                  <a:prstClr val="white"/>
                </a:solidFill>
              </a:rPr>
              <a:t>최근성은 </a:t>
            </a:r>
            <a:r>
              <a:rPr lang="en-US" altLang="ko-KR" sz="1400" dirty="0">
                <a:solidFill>
                  <a:prstClr val="white"/>
                </a:solidFill>
              </a:rPr>
              <a:t>1</a:t>
            </a:r>
            <a:r>
              <a:rPr lang="ko-KR" altLang="en-US" sz="1400" dirty="0">
                <a:solidFill>
                  <a:prstClr val="white"/>
                </a:solidFill>
              </a:rPr>
              <a:t>에 </a:t>
            </a:r>
            <a:endParaRPr lang="en-US" altLang="ko-KR" sz="1400" dirty="0">
              <a:solidFill>
                <a:prstClr val="white"/>
              </a:solidFill>
            </a:endParaRPr>
          </a:p>
          <a:p>
            <a:r>
              <a:rPr lang="ko-KR" altLang="en-US" sz="1400" dirty="0">
                <a:solidFill>
                  <a:prstClr val="white"/>
                </a:solidFill>
              </a:rPr>
              <a:t>가까울 수록 최근에 이용한 고객 임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6698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rgbClr val="d5355f"/>
            </a:gs>
            <a:gs pos="0">
              <a:srgbClr val="815695"/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sz="1200" b="1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3158</ep:Words>
  <ep:PresentationFormat>와이드스크린</ep:PresentationFormat>
  <ep:Paragraphs>844</ep:Paragraphs>
  <ep:Slides>47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2018-08-02T07:05:36.000</dcterms:created>
  <dc:creator>조땡</dc:creator>
  <cp:lastModifiedBy>Sondog</cp:lastModifiedBy>
  <dcterms:modified xsi:type="dcterms:W3CDTF">2019-03-13T13:04:34.958</dcterms:modified>
  <cp:revision>769</cp:revision>
  <dc:title>PowerPoint 프레젠테이션</dc:title>
  <cp:version/>
</cp:coreProperties>
</file>